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9" r:id="rId23"/>
    <p:sldId id="278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2BE80A-ECB5-E47A-8381-7DEB9572A17B}" v="77" dt="2024-05-22T18:11:45.707"/>
    <p1510:client id="{4B871F5E-C106-9D25-8F24-7B30E2E3156B}" v="388" dt="2024-05-22T18:06:09.303"/>
    <p1510:client id="{692128E0-6391-B7CE-661B-5AE097C993F3}" v="177" dt="2024-05-24T15:10:53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presProps" Target="presProps.xml" Id="rId26" /><Relationship Type="http://schemas.openxmlformats.org/officeDocument/2006/relationships/slide" Target="slides/slide2.xml" Id="rId3" /><Relationship Type="http://schemas.openxmlformats.org/officeDocument/2006/relationships/slide" Target="slides/slide20.xml" Id="rId21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tableStyles" Target="tableStyles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theme" Target="theme/theme1.xml" Id="rId28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microsoft.com/office/2015/10/relationships/revisionInfo" Target="revisionInfo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viewProps" Target="viewProps.xml" Id="rId27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5/24/2024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775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3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55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4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70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24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66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72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7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3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6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0103171-0BA0-4AF0-AF05-04AFA1A4A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82845-B629-AAED-04C0-CBCE057BA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19" r="32177" b="8"/>
          <a:stretch/>
        </p:blipFill>
        <p:spPr>
          <a:xfrm>
            <a:off x="20" y="10"/>
            <a:ext cx="47624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28B901-D4EA-4C4D-A150-23D2A6DEC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9459" y="1"/>
            <a:ext cx="7482541" cy="685799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760B08A-B322-4C79-AB6D-7E4246352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685800"/>
            <a:ext cx="6099101" cy="5486400"/>
          </a:xfrm>
          <a:prstGeom prst="rect">
            <a:avLst/>
          </a:prstGeom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9429" y="2133599"/>
            <a:ext cx="5415642" cy="1293629"/>
          </a:xfrm>
        </p:spPr>
        <p:txBody>
          <a:bodyPr>
            <a:normAutofit/>
          </a:bodyPr>
          <a:lstStyle/>
          <a:p>
            <a:r>
              <a:rPr lang="en-US" dirty="0" err="1"/>
              <a:t>Splitske</a:t>
            </a:r>
            <a:r>
              <a:rPr lang="en-US" dirty="0"/>
              <a:t> </a:t>
            </a:r>
            <a:r>
              <a:rPr lang="en-US" dirty="0" err="1"/>
              <a:t>znamenite</a:t>
            </a:r>
            <a:r>
              <a:rPr lang="en-US" dirty="0"/>
              <a:t> </a:t>
            </a:r>
            <a:r>
              <a:rPr lang="en-US" dirty="0" err="1"/>
              <a:t>osobe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4114800"/>
            <a:ext cx="4740729" cy="9688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Toni Milun, Vicko Andrić I Ivan Ureman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DEB908-D1CD-4F2D-8E11-147CE2779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FCE28A-EF8C-630F-7C6C-F1524C6506BD}"/>
              </a:ext>
            </a:extLst>
          </p:cNvPr>
          <p:cNvSpPr/>
          <p:nvPr/>
        </p:nvSpPr>
        <p:spPr>
          <a:xfrm>
            <a:off x="431521" y="949568"/>
            <a:ext cx="3864427" cy="12845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AA125-E616-3FE9-AD21-4BE999A9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93" y="1135743"/>
            <a:ext cx="3631641" cy="9034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Elephant Pro"/>
              </a:rPr>
              <a:t>Vicko </a:t>
            </a:r>
            <a:r>
              <a:rPr lang="en-US" err="1">
                <a:latin typeface="Elephant Pro"/>
              </a:rPr>
              <a:t>andrić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9A37DD-8148-CB8E-B50A-EE3FAABF9489}"/>
              </a:ext>
            </a:extLst>
          </p:cNvPr>
          <p:cNvSpPr/>
          <p:nvPr/>
        </p:nvSpPr>
        <p:spPr>
          <a:xfrm>
            <a:off x="5389544" y="420634"/>
            <a:ext cx="6542314" cy="47461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rawing of a project&#10;&#10;Description automatically generated">
            <a:extLst>
              <a:ext uri="{FF2B5EF4-FFF2-40B4-BE49-F238E27FC236}">
                <a16:creationId xmlns:a16="http://schemas.microsoft.com/office/drawing/2014/main" id="{085F043D-68AD-F588-738B-70D613FB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93" y="2883876"/>
            <a:ext cx="3141784" cy="3141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F3315C-97E3-55C2-3751-415026D0FFD8}"/>
              </a:ext>
            </a:extLst>
          </p:cNvPr>
          <p:cNvSpPr txBox="1"/>
          <p:nvPr/>
        </p:nvSpPr>
        <p:spPr>
          <a:xfrm>
            <a:off x="5392615" y="1592384"/>
            <a:ext cx="653561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>
                <a:latin typeface="Cooper Black"/>
              </a:rPr>
              <a:t>Projekt </a:t>
            </a:r>
            <a:r>
              <a:rPr lang="en-US" sz="3200" err="1">
                <a:latin typeface="Cooper Black"/>
              </a:rPr>
              <a:t>okruglog</a:t>
            </a:r>
            <a:r>
              <a:rPr lang="en-US" sz="3200" dirty="0">
                <a:latin typeface="Cooper Black"/>
              </a:rPr>
              <a:t> </a:t>
            </a:r>
            <a:r>
              <a:rPr lang="en-US" sz="3200" err="1">
                <a:latin typeface="Cooper Black"/>
              </a:rPr>
              <a:t>hrama</a:t>
            </a:r>
            <a:endParaRPr lang="en-US" sz="3200" dirty="0">
              <a:latin typeface="Cooper Black"/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latin typeface="Cooper Black"/>
              </a:rPr>
              <a:t>Projekt </a:t>
            </a:r>
            <a:r>
              <a:rPr lang="en-US" sz="3200" err="1">
                <a:latin typeface="Cooper Black"/>
              </a:rPr>
              <a:t>kasina</a:t>
            </a:r>
            <a:r>
              <a:rPr lang="en-US" sz="3200" dirty="0">
                <a:latin typeface="Cooper Black"/>
              </a:rPr>
              <a:t> </a:t>
            </a:r>
            <a:r>
              <a:rPr lang="en-US" sz="3200" err="1">
                <a:latin typeface="Cooper Black"/>
              </a:rPr>
              <a:t>i</a:t>
            </a:r>
            <a:r>
              <a:rPr lang="en-US" sz="3200" dirty="0">
                <a:latin typeface="Cooper Black"/>
              </a:rPr>
              <a:t> </a:t>
            </a:r>
            <a:r>
              <a:rPr lang="en-US" sz="3200" err="1">
                <a:latin typeface="Cooper Black"/>
              </a:rPr>
              <a:t>kazališta</a:t>
            </a:r>
            <a:r>
              <a:rPr lang="en-US" sz="3200" dirty="0">
                <a:latin typeface="Cooper Black"/>
              </a:rPr>
              <a:t> u </a:t>
            </a:r>
            <a:r>
              <a:rPr lang="en-US" sz="3200" err="1">
                <a:latin typeface="Cooper Black"/>
              </a:rPr>
              <a:t>Splitu</a:t>
            </a:r>
            <a:endParaRPr lang="en-US" sz="3200" dirty="0">
              <a:latin typeface="Cooper Black"/>
            </a:endParaRP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latin typeface="Cooper Black"/>
              </a:rPr>
              <a:t>Projekt </a:t>
            </a:r>
            <a:r>
              <a:rPr lang="en-US" sz="3200" err="1">
                <a:latin typeface="Cooper Black"/>
              </a:rPr>
              <a:t>svratišta</a:t>
            </a:r>
            <a:endParaRPr lang="en-US" sz="3200">
              <a:latin typeface="Cooper Black"/>
            </a:endParaRPr>
          </a:p>
        </p:txBody>
      </p:sp>
    </p:spTree>
    <p:extLst>
      <p:ext uri="{BB962C8B-B14F-4D97-AF65-F5344CB8AC3E}">
        <p14:creationId xmlns:p14="http://schemas.microsoft.com/office/powerpoint/2010/main" val="317255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DEB908-D1CD-4F2D-8E11-147CE2779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FCE28A-EF8C-630F-7C6C-F1524C6506BD}"/>
              </a:ext>
            </a:extLst>
          </p:cNvPr>
          <p:cNvSpPr/>
          <p:nvPr/>
        </p:nvSpPr>
        <p:spPr>
          <a:xfrm>
            <a:off x="304521" y="119183"/>
            <a:ext cx="3864427" cy="12845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AA125-E616-3FE9-AD21-4BE999A9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93" y="305358"/>
            <a:ext cx="3631641" cy="9034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Elephant Pro"/>
              </a:rPr>
              <a:t>Vicko </a:t>
            </a:r>
            <a:r>
              <a:rPr lang="en-US" err="1">
                <a:latin typeface="Elephant Pro"/>
              </a:rPr>
              <a:t>andrić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9A37DD-8148-CB8E-B50A-EE3FAABF9489}"/>
              </a:ext>
            </a:extLst>
          </p:cNvPr>
          <p:cNvSpPr/>
          <p:nvPr/>
        </p:nvSpPr>
        <p:spPr>
          <a:xfrm>
            <a:off x="299775" y="1846942"/>
            <a:ext cx="6542314" cy="47461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315C-97E3-55C2-3751-415026D0FFD8}"/>
              </a:ext>
            </a:extLst>
          </p:cNvPr>
          <p:cNvSpPr txBox="1"/>
          <p:nvPr/>
        </p:nvSpPr>
        <p:spPr>
          <a:xfrm>
            <a:off x="302845" y="2852615"/>
            <a:ext cx="6535615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Elephant Pro"/>
              </a:rPr>
              <a:t>1817. </a:t>
            </a:r>
            <a:r>
              <a:rPr lang="en-US" sz="2800" dirty="0" err="1">
                <a:latin typeface="Elephant Pro"/>
              </a:rPr>
              <a:t>godine</a:t>
            </a:r>
            <a:r>
              <a:rPr lang="en-US" sz="2800" dirty="0">
                <a:latin typeface="Elephant Pro"/>
              </a:rPr>
              <a:t> se </a:t>
            </a:r>
            <a:r>
              <a:rPr lang="en-US" sz="2800" dirty="0" err="1">
                <a:latin typeface="Elephant Pro"/>
              </a:rPr>
              <a:t>vraća</a:t>
            </a:r>
            <a:r>
              <a:rPr lang="en-US" sz="2800" dirty="0">
                <a:latin typeface="Elephant Pro"/>
              </a:rPr>
              <a:t> u Split</a:t>
            </a:r>
            <a:endParaRPr lang="en-US" sz="2800" dirty="0">
              <a:latin typeface="Gill Sans MT"/>
            </a:endParaRP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Elephant Pro"/>
            </a:endParaRPr>
          </a:p>
          <a:p>
            <a:pPr marL="457200" indent="-457200">
              <a:buFont typeface="Arial"/>
              <a:buChar char="•"/>
            </a:pPr>
            <a:r>
              <a:rPr lang="en-US" sz="2800" err="1">
                <a:latin typeface="Elephant Pro"/>
              </a:rPr>
              <a:t>Krajem</a:t>
            </a:r>
            <a:r>
              <a:rPr lang="en-US" sz="2800" dirty="0">
                <a:latin typeface="Elephant Pro"/>
              </a:rPr>
              <a:t> 1817. </a:t>
            </a:r>
            <a:r>
              <a:rPr lang="en-US" sz="2800" err="1">
                <a:latin typeface="Elephant Pro"/>
              </a:rPr>
              <a:t>imenovan</a:t>
            </a:r>
            <a:r>
              <a:rPr lang="en-US" sz="2800" dirty="0">
                <a:latin typeface="Elephant Pro"/>
              </a:rPr>
              <a:t> za ”</a:t>
            </a:r>
            <a:r>
              <a:rPr lang="en-US" sz="2800" err="1">
                <a:latin typeface="Elephant Pro"/>
              </a:rPr>
              <a:t>privremenog</a:t>
            </a:r>
            <a:r>
              <a:rPr lang="en-US" sz="2800" dirty="0">
                <a:latin typeface="Elephant Pro"/>
              </a:rPr>
              <a:t> </a:t>
            </a:r>
            <a:r>
              <a:rPr lang="en-US" sz="2800" err="1">
                <a:latin typeface="Elephant Pro"/>
              </a:rPr>
              <a:t>carskog</a:t>
            </a:r>
            <a:r>
              <a:rPr lang="en-US" sz="2800" dirty="0">
                <a:latin typeface="Elephant Pro"/>
              </a:rPr>
              <a:t> </a:t>
            </a:r>
            <a:r>
              <a:rPr lang="en-US" sz="2800" err="1">
                <a:latin typeface="Elephant Pro"/>
              </a:rPr>
              <a:t>kraljevskog</a:t>
            </a:r>
            <a:r>
              <a:rPr lang="en-US" sz="2800" dirty="0">
                <a:latin typeface="Elephant Pro"/>
              </a:rPr>
              <a:t> </a:t>
            </a:r>
            <a:r>
              <a:rPr lang="en-US" sz="2800" err="1">
                <a:latin typeface="Elephant Pro"/>
              </a:rPr>
              <a:t>okružnog</a:t>
            </a:r>
            <a:r>
              <a:rPr lang="en-US" sz="2800" dirty="0">
                <a:latin typeface="Elephant Pro"/>
              </a:rPr>
              <a:t> </a:t>
            </a:r>
            <a:r>
              <a:rPr lang="en-US" sz="2800" err="1">
                <a:latin typeface="Elephant Pro"/>
              </a:rPr>
              <a:t>inžinjera</a:t>
            </a:r>
            <a:r>
              <a:rPr lang="en-US" sz="2800" dirty="0">
                <a:latin typeface="Elephant Pro"/>
              </a:rPr>
              <a:t>”</a:t>
            </a:r>
            <a:endParaRPr lang="en-US" sz="2800"/>
          </a:p>
          <a:p>
            <a:pPr marL="342900" indent="-342900">
              <a:buFont typeface="Arial"/>
              <a:buChar char="•"/>
            </a:pPr>
            <a:endParaRPr lang="en-US" sz="3200" dirty="0">
              <a:latin typeface="Cooper Black"/>
            </a:endParaRPr>
          </a:p>
        </p:txBody>
      </p:sp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F414690D-A369-2E43-35A5-E016F33ACF93}"/>
              </a:ext>
            </a:extLst>
          </p:cNvPr>
          <p:cNvSpPr/>
          <p:nvPr/>
        </p:nvSpPr>
        <p:spPr>
          <a:xfrm>
            <a:off x="6486769" y="-107462"/>
            <a:ext cx="5627076" cy="2793999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tx2">
                    <a:lumMod val="90000"/>
                    <a:lumOff val="10000"/>
                  </a:schemeClr>
                </a:solidFill>
                <a:latin typeface="Mystical Woods Rough Script"/>
              </a:rPr>
              <a:t>Povratak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Mystical Woods Rough Script"/>
              </a:rPr>
              <a:t> u Split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B87E83B-9D8C-5F12-7355-3349F62FF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92" y="3009811"/>
            <a:ext cx="5031154" cy="32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88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DEB908-D1CD-4F2D-8E11-147CE2779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FCE28A-EF8C-630F-7C6C-F1524C6506BD}"/>
              </a:ext>
            </a:extLst>
          </p:cNvPr>
          <p:cNvSpPr/>
          <p:nvPr/>
        </p:nvSpPr>
        <p:spPr>
          <a:xfrm>
            <a:off x="177521" y="5140568"/>
            <a:ext cx="3864427" cy="12845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AA125-E616-3FE9-AD21-4BE999A9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93" y="5326743"/>
            <a:ext cx="3631641" cy="9034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Elephant Pro"/>
              </a:rPr>
              <a:t>Vicko </a:t>
            </a:r>
            <a:r>
              <a:rPr lang="en-US" err="1">
                <a:latin typeface="Elephant Pro"/>
              </a:rPr>
              <a:t>andrić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9A37DD-8148-CB8E-B50A-EE3FAABF9489}"/>
              </a:ext>
            </a:extLst>
          </p:cNvPr>
          <p:cNvSpPr/>
          <p:nvPr/>
        </p:nvSpPr>
        <p:spPr>
          <a:xfrm>
            <a:off x="5233237" y="2061866"/>
            <a:ext cx="6542314" cy="47461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3315C-97E3-55C2-3751-415026D0FFD8}"/>
              </a:ext>
            </a:extLst>
          </p:cNvPr>
          <p:cNvSpPr txBox="1"/>
          <p:nvPr/>
        </p:nvSpPr>
        <p:spPr>
          <a:xfrm>
            <a:off x="5236307" y="2276230"/>
            <a:ext cx="6535615" cy="43273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hr-HR" sz="3200" dirty="0">
                <a:latin typeface="Calibri"/>
                <a:cs typeface="Calibri"/>
              </a:rPr>
              <a:t>Jedina poznata izvedena ostvarenja Vicka Andrića u Splitu su:</a:t>
            </a:r>
            <a:endParaRPr lang="en-US" sz="3200" dirty="0">
              <a:latin typeface="Calibri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hr-HR" sz="3200" dirty="0">
                <a:latin typeface="Calibri"/>
                <a:cs typeface="Calibri"/>
              </a:rPr>
              <a:t>1821. – Zgrada Arheološkog muzeja uz istočni zid Dioklecijanove palače (srušena)</a:t>
            </a:r>
            <a:endParaRPr lang="en-US" sz="3200" dirty="0">
              <a:latin typeface="Calibri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hr-HR" sz="3200" dirty="0">
                <a:latin typeface="Calibri"/>
                <a:cs typeface="Calibri"/>
              </a:rPr>
              <a:t>1823. – 1826. – Groblje i okrugli paviljon na </a:t>
            </a:r>
            <a:r>
              <a:rPr lang="hr-HR" sz="3200" dirty="0" err="1">
                <a:latin typeface="Calibri"/>
                <a:cs typeface="Calibri"/>
              </a:rPr>
              <a:t>Sustipanu</a:t>
            </a:r>
            <a:endParaRPr lang="hr-HR" sz="3200" dirty="0">
              <a:latin typeface="Calibri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hr-HR" sz="3200" dirty="0">
                <a:latin typeface="Calibri"/>
                <a:cs typeface="Calibri"/>
              </a:rPr>
              <a:t>1846. – Zvonik Gospe od Zdravlja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4" name="Picture 3" descr="A black rectangle with white lines">
            <a:extLst>
              <a:ext uri="{FF2B5EF4-FFF2-40B4-BE49-F238E27FC236}">
                <a16:creationId xmlns:a16="http://schemas.microsoft.com/office/drawing/2014/main" id="{A1D8B650-C45E-908E-988E-5367A8BC1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85" y="677985"/>
            <a:ext cx="4114800" cy="41148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DCFBB2F-CD11-4DD4-9EFC-4F27BC035AC6}"/>
              </a:ext>
            </a:extLst>
          </p:cNvPr>
          <p:cNvSpPr/>
          <p:nvPr/>
        </p:nvSpPr>
        <p:spPr>
          <a:xfrm>
            <a:off x="6457461" y="341923"/>
            <a:ext cx="3526692" cy="12602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err="1">
                <a:solidFill>
                  <a:schemeClr val="tx2">
                    <a:lumMod val="90000"/>
                    <a:lumOff val="10000"/>
                  </a:schemeClr>
                </a:solidFill>
                <a:latin typeface="Impact"/>
              </a:rPr>
              <a:t>Realizacija</a:t>
            </a:r>
            <a:endParaRPr lang="en-US" sz="3200">
              <a:solidFill>
                <a:schemeClr val="tx2">
                  <a:lumMod val="90000"/>
                  <a:lumOff val="10000"/>
                </a:schemeClr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238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003B9E-F03F-6C62-3270-934312127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4712" y="381721"/>
            <a:ext cx="5793581" cy="5793581"/>
          </a:xfrm>
        </p:spPr>
      </p:pic>
    </p:spTree>
    <p:extLst>
      <p:ext uri="{BB962C8B-B14F-4D97-AF65-F5344CB8AC3E}">
        <p14:creationId xmlns:p14="http://schemas.microsoft.com/office/powerpoint/2010/main" val="1980167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633CE6D2-32CF-5FA5-5884-E1D3A7333786}"/>
              </a:ext>
            </a:extLst>
          </p:cNvPr>
          <p:cNvSpPr/>
          <p:nvPr/>
        </p:nvSpPr>
        <p:spPr>
          <a:xfrm>
            <a:off x="-9770" y="-1"/>
            <a:ext cx="4767384" cy="2549769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4A6CA-E694-3480-E6CD-D80AF945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69" y="900723"/>
            <a:ext cx="4016131" cy="736600"/>
          </a:xfrm>
        </p:spPr>
        <p:txBody>
          <a:bodyPr/>
          <a:lstStyle/>
          <a:p>
            <a:r>
              <a:rPr lang="en-US" dirty="0">
                <a:latin typeface="Cooper Black"/>
              </a:rPr>
              <a:t>Ivan </a:t>
            </a:r>
            <a:r>
              <a:rPr lang="en-US" err="1">
                <a:latin typeface="Cooper Black"/>
              </a:rPr>
              <a:t>Ureman</a:t>
            </a:r>
            <a:endParaRPr lang="en-US">
              <a:latin typeface="Cooper Black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4E2404-B3D8-1200-7206-69470BDAE3A1}"/>
              </a:ext>
            </a:extLst>
          </p:cNvPr>
          <p:cNvSpPr/>
          <p:nvPr/>
        </p:nvSpPr>
        <p:spPr>
          <a:xfrm>
            <a:off x="5060461" y="1641231"/>
            <a:ext cx="7043615" cy="4347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circle with a white letter i and a white dot&#10;&#10;Description automatically generated">
            <a:extLst>
              <a:ext uri="{FF2B5EF4-FFF2-40B4-BE49-F238E27FC236}">
                <a16:creationId xmlns:a16="http://schemas.microsoft.com/office/drawing/2014/main" id="{B8554F5C-A52C-3D9D-7764-02499B98F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23" y="3429000"/>
            <a:ext cx="30480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AA6CE4-57DE-B309-8FF6-B34E90C26599}"/>
              </a:ext>
            </a:extLst>
          </p:cNvPr>
          <p:cNvSpPr txBox="1"/>
          <p:nvPr/>
        </p:nvSpPr>
        <p:spPr>
          <a:xfrm>
            <a:off x="5060462" y="3135923"/>
            <a:ext cx="7043614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err="1">
                <a:latin typeface="Bookman Old Style"/>
              </a:rPr>
              <a:t>Rođenje</a:t>
            </a:r>
            <a:r>
              <a:rPr lang="en-US" sz="2800" dirty="0">
                <a:latin typeface="Bookman Old Style"/>
              </a:rPr>
              <a:t>: Split, 1583.</a:t>
            </a:r>
          </a:p>
          <a:p>
            <a:pPr marL="285750" indent="-285750">
              <a:buFont typeface="Arial"/>
              <a:buChar char="•"/>
            </a:pPr>
            <a:r>
              <a:rPr lang="en-US" sz="2800" err="1">
                <a:latin typeface="Bookman Old Style"/>
              </a:rPr>
              <a:t>Preminuo</a:t>
            </a:r>
            <a:r>
              <a:rPr lang="en-US" sz="2800" dirty="0">
                <a:latin typeface="Bookman Old Style"/>
              </a:rPr>
              <a:t>: 1621.</a:t>
            </a:r>
          </a:p>
          <a:p>
            <a:pPr marL="285750" indent="-285750">
              <a:buFont typeface="Arial"/>
              <a:buChar char="•"/>
            </a:pPr>
            <a:r>
              <a:rPr lang="en-US" sz="2800" err="1">
                <a:latin typeface="Bookman Old Style"/>
              </a:rPr>
              <a:t>Isusovac</a:t>
            </a:r>
            <a:r>
              <a:rPr lang="en-US" sz="2800" dirty="0">
                <a:latin typeface="Bookman Old Style"/>
              </a:rPr>
              <a:t>, </a:t>
            </a:r>
            <a:r>
              <a:rPr lang="en-US" sz="2800" err="1">
                <a:latin typeface="Bookman Old Style"/>
              </a:rPr>
              <a:t>svećenik</a:t>
            </a:r>
            <a:endParaRPr lang="en-US" sz="2800">
              <a:latin typeface="Bookman Old Style"/>
            </a:endParaRPr>
          </a:p>
          <a:p>
            <a:pPr marL="285750" indent="-285750">
              <a:buFont typeface="Arial"/>
              <a:buChar char="•"/>
            </a:pPr>
            <a:r>
              <a:rPr lang="en-US" sz="2800" err="1">
                <a:latin typeface="Bookman Old Style"/>
              </a:rPr>
              <a:t>Misionar</a:t>
            </a:r>
            <a:r>
              <a:rPr lang="en-US" sz="2800" dirty="0">
                <a:latin typeface="Bookman Old Style"/>
              </a:rPr>
              <a:t>, </a:t>
            </a:r>
            <a:r>
              <a:rPr lang="en-US" sz="2800" err="1">
                <a:latin typeface="Bookman Old Style"/>
              </a:rPr>
              <a:t>astronom</a:t>
            </a:r>
            <a:r>
              <a:rPr lang="en-US" sz="2800" dirty="0">
                <a:latin typeface="Bookman Old Style"/>
              </a:rPr>
              <a:t> I </a:t>
            </a:r>
            <a:r>
              <a:rPr lang="en-US" sz="2800" err="1">
                <a:latin typeface="Bookman Old Style"/>
              </a:rPr>
              <a:t>matematičar</a:t>
            </a:r>
            <a:endParaRPr lang="en-US" sz="2800">
              <a:latin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752832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633CE6D2-32CF-5FA5-5884-E1D3A7333786}"/>
              </a:ext>
            </a:extLst>
          </p:cNvPr>
          <p:cNvSpPr/>
          <p:nvPr/>
        </p:nvSpPr>
        <p:spPr>
          <a:xfrm>
            <a:off x="-9770" y="-1"/>
            <a:ext cx="4767384" cy="2549769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4A6CA-E694-3480-E6CD-D80AF945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69" y="900723"/>
            <a:ext cx="4016131" cy="736600"/>
          </a:xfrm>
        </p:spPr>
        <p:txBody>
          <a:bodyPr/>
          <a:lstStyle/>
          <a:p>
            <a:r>
              <a:rPr lang="en-US" dirty="0">
                <a:latin typeface="Cooper Black"/>
              </a:rPr>
              <a:t>Ivan </a:t>
            </a:r>
            <a:r>
              <a:rPr lang="en-US" err="1">
                <a:latin typeface="Cooper Black"/>
              </a:rPr>
              <a:t>Ureman</a:t>
            </a:r>
            <a:endParaRPr lang="en-US">
              <a:latin typeface="Cooper Black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4E2404-B3D8-1200-7206-69470BDAE3A1}"/>
              </a:ext>
            </a:extLst>
          </p:cNvPr>
          <p:cNvSpPr/>
          <p:nvPr/>
        </p:nvSpPr>
        <p:spPr>
          <a:xfrm>
            <a:off x="5148384" y="2393462"/>
            <a:ext cx="7043615" cy="4347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0157CC-F1ED-2633-8546-F7038DE89753}"/>
              </a:ext>
            </a:extLst>
          </p:cNvPr>
          <p:cNvSpPr/>
          <p:nvPr/>
        </p:nvSpPr>
        <p:spPr>
          <a:xfrm>
            <a:off x="6096001" y="263769"/>
            <a:ext cx="4767383" cy="20124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err="1">
                <a:solidFill>
                  <a:srgbClr val="002060"/>
                </a:solidFill>
                <a:latin typeface="Consolas"/>
              </a:rPr>
              <a:t>Misije</a:t>
            </a:r>
            <a:r>
              <a:rPr lang="en-US" sz="3200" i="1" dirty="0">
                <a:solidFill>
                  <a:srgbClr val="002060"/>
                </a:solidFill>
                <a:latin typeface="Consolas"/>
              </a:rPr>
              <a:t> u </a:t>
            </a:r>
            <a:r>
              <a:rPr lang="en-US" sz="3200" i="1" err="1">
                <a:solidFill>
                  <a:srgbClr val="002060"/>
                </a:solidFill>
                <a:latin typeface="Consolas"/>
              </a:rPr>
              <a:t>Aziji</a:t>
            </a:r>
            <a:endParaRPr lang="en-US" sz="3200" i="1">
              <a:solidFill>
                <a:srgbClr val="002060"/>
              </a:solidFill>
              <a:latin typeface="Consolas"/>
            </a:endParaRPr>
          </a:p>
        </p:txBody>
      </p:sp>
      <p:pic>
        <p:nvPicPr>
          <p:cNvPr id="9" name="Picture 8" descr="A blue map of asia&#10;&#10;Description automatically generated">
            <a:extLst>
              <a:ext uri="{FF2B5EF4-FFF2-40B4-BE49-F238E27FC236}">
                <a16:creationId xmlns:a16="http://schemas.microsoft.com/office/drawing/2014/main" id="{ECEB3D72-5161-B162-84A5-E59C94F45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11" y="2622062"/>
            <a:ext cx="3955162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E16E77-1AE7-C666-2C64-B4583CF3C05B}"/>
              </a:ext>
            </a:extLst>
          </p:cNvPr>
          <p:cNvSpPr txBox="1"/>
          <p:nvPr/>
        </p:nvSpPr>
        <p:spPr>
          <a:xfrm>
            <a:off x="5412153" y="3428999"/>
            <a:ext cx="6506307" cy="2028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latin typeface="Impact"/>
                <a:cs typeface="Calibri"/>
              </a:rPr>
              <a:t>1615. - </a:t>
            </a:r>
            <a:r>
              <a:rPr lang="en-US" sz="2800" err="1">
                <a:latin typeface="Impact"/>
                <a:cs typeface="Calibri"/>
              </a:rPr>
              <a:t>misije</a:t>
            </a:r>
            <a:r>
              <a:rPr lang="en-US" sz="2800" dirty="0">
                <a:latin typeface="Impact"/>
                <a:cs typeface="Calibri"/>
              </a:rPr>
              <a:t> u </a:t>
            </a:r>
            <a:r>
              <a:rPr lang="en-US" sz="2800" err="1">
                <a:latin typeface="Impact"/>
                <a:cs typeface="Calibri"/>
              </a:rPr>
              <a:t>Indiji</a:t>
            </a:r>
            <a:r>
              <a:rPr lang="en-US" sz="2800" dirty="0">
                <a:latin typeface="Impact"/>
                <a:cs typeface="Calibri"/>
              </a:rPr>
              <a:t> I Kini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latin typeface="Impact"/>
                <a:cs typeface="Calibri"/>
              </a:rPr>
              <a:t>Proučava</a:t>
            </a:r>
            <a:r>
              <a:rPr lang="en-US" sz="2800" dirty="0">
                <a:latin typeface="Impact"/>
                <a:cs typeface="Calibri"/>
              </a:rPr>
              <a:t> </a:t>
            </a:r>
            <a:r>
              <a:rPr lang="en-US" sz="2800" err="1">
                <a:latin typeface="Impact"/>
                <a:cs typeface="Calibri"/>
              </a:rPr>
              <a:t>astronomiju</a:t>
            </a:r>
            <a:endParaRPr lang="en-US" sz="2800">
              <a:latin typeface="Impact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latin typeface="Impact"/>
                <a:cs typeface="Calibri"/>
              </a:rPr>
              <a:t>Prevodi</a:t>
            </a:r>
            <a:r>
              <a:rPr lang="en-US" sz="2800" dirty="0">
                <a:latin typeface="Impact"/>
                <a:cs typeface="Calibri"/>
              </a:rPr>
              <a:t> </a:t>
            </a:r>
            <a:r>
              <a:rPr lang="en-US" sz="2800" err="1">
                <a:latin typeface="Impact"/>
                <a:cs typeface="Calibri"/>
              </a:rPr>
              <a:t>izvješća</a:t>
            </a:r>
            <a:r>
              <a:rPr lang="en-US" sz="2800" dirty="0">
                <a:latin typeface="Impact"/>
                <a:cs typeface="Calibri"/>
              </a:rPr>
              <a:t> </a:t>
            </a:r>
            <a:r>
              <a:rPr lang="en-US" sz="2800" err="1">
                <a:latin typeface="Impact"/>
                <a:cs typeface="Calibri"/>
              </a:rPr>
              <a:t>japanskih</a:t>
            </a:r>
            <a:r>
              <a:rPr lang="en-US" sz="2800" dirty="0">
                <a:latin typeface="Impact"/>
                <a:cs typeface="Calibri"/>
              </a:rPr>
              <a:t> </a:t>
            </a:r>
            <a:r>
              <a:rPr lang="en-US" sz="2800" err="1">
                <a:latin typeface="Impact"/>
                <a:cs typeface="Calibri"/>
              </a:rPr>
              <a:t>misionara</a:t>
            </a:r>
            <a:endParaRPr lang="en-US" sz="2800">
              <a:latin typeface="Impact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latin typeface="Impact"/>
                <a:cs typeface="Calibri"/>
              </a:rPr>
              <a:t>Umire</a:t>
            </a:r>
            <a:r>
              <a:rPr lang="en-US" sz="2800" dirty="0">
                <a:latin typeface="Impact"/>
                <a:cs typeface="Calibri"/>
              </a:rPr>
              <a:t> od </a:t>
            </a:r>
            <a:r>
              <a:rPr lang="en-US" sz="2800" err="1">
                <a:latin typeface="Impact"/>
                <a:cs typeface="Calibri"/>
              </a:rPr>
              <a:t>bolesti</a:t>
            </a:r>
            <a:r>
              <a:rPr lang="en-US" sz="2800" dirty="0">
                <a:latin typeface="Impact"/>
                <a:cs typeface="Calibri"/>
              </a:rPr>
              <a:t> u Kini</a:t>
            </a:r>
          </a:p>
        </p:txBody>
      </p:sp>
    </p:spTree>
    <p:extLst>
      <p:ext uri="{BB962C8B-B14F-4D97-AF65-F5344CB8AC3E}">
        <p14:creationId xmlns:p14="http://schemas.microsoft.com/office/powerpoint/2010/main" val="385284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633CE6D2-32CF-5FA5-5884-E1D3A7333786}"/>
              </a:ext>
            </a:extLst>
          </p:cNvPr>
          <p:cNvSpPr/>
          <p:nvPr/>
        </p:nvSpPr>
        <p:spPr>
          <a:xfrm>
            <a:off x="-9770" y="-1"/>
            <a:ext cx="4767384" cy="2549769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4A6CA-E694-3480-E6CD-D80AF945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69" y="900723"/>
            <a:ext cx="4016131" cy="736600"/>
          </a:xfrm>
        </p:spPr>
        <p:txBody>
          <a:bodyPr/>
          <a:lstStyle/>
          <a:p>
            <a:r>
              <a:rPr lang="en-US" dirty="0">
                <a:latin typeface="Cooper Black"/>
              </a:rPr>
              <a:t>Ivan </a:t>
            </a:r>
            <a:r>
              <a:rPr lang="en-US" err="1">
                <a:latin typeface="Cooper Black"/>
              </a:rPr>
              <a:t>Ureman</a:t>
            </a:r>
            <a:endParaRPr lang="en-US">
              <a:latin typeface="Cooper Black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4E2404-B3D8-1200-7206-69470BDAE3A1}"/>
              </a:ext>
            </a:extLst>
          </p:cNvPr>
          <p:cNvSpPr/>
          <p:nvPr/>
        </p:nvSpPr>
        <p:spPr>
          <a:xfrm>
            <a:off x="5148384" y="2393462"/>
            <a:ext cx="7043615" cy="43473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0157CC-F1ED-2633-8546-F7038DE89753}"/>
              </a:ext>
            </a:extLst>
          </p:cNvPr>
          <p:cNvSpPr/>
          <p:nvPr/>
        </p:nvSpPr>
        <p:spPr>
          <a:xfrm>
            <a:off x="6281616" y="263769"/>
            <a:ext cx="4767383" cy="20124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i="1" err="1">
                <a:solidFill>
                  <a:srgbClr val="002060"/>
                </a:solidFill>
                <a:latin typeface="Consolas"/>
              </a:rPr>
              <a:t>Postulat</a:t>
            </a:r>
            <a:endParaRPr lang="en-US" sz="3200" i="1">
              <a:solidFill>
                <a:srgbClr val="002060"/>
              </a:solidFill>
              <a:latin typeface="Consola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16E77-1AE7-C666-2C64-B4583CF3C05B}"/>
              </a:ext>
            </a:extLst>
          </p:cNvPr>
          <p:cNvSpPr txBox="1"/>
          <p:nvPr/>
        </p:nvSpPr>
        <p:spPr>
          <a:xfrm>
            <a:off x="5412153" y="3428999"/>
            <a:ext cx="6506307" cy="22498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b="1" err="1">
                <a:latin typeface="Calibri"/>
                <a:cs typeface="Calibri"/>
              </a:rPr>
              <a:t>Euklidovi</a:t>
            </a:r>
            <a:r>
              <a:rPr lang="en-US" sz="3200" b="1" dirty="0">
                <a:latin typeface="Calibri"/>
                <a:cs typeface="Calibri"/>
              </a:rPr>
              <a:t> </a:t>
            </a:r>
            <a:r>
              <a:rPr lang="en-US" sz="3200" b="1" err="1">
                <a:latin typeface="Calibri"/>
                <a:cs typeface="Calibri"/>
              </a:rPr>
              <a:t>poučci</a:t>
            </a:r>
            <a:endParaRPr lang="en-US" sz="320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b="1" err="1">
                <a:latin typeface="Calibri"/>
                <a:cs typeface="Calibri"/>
              </a:rPr>
              <a:t>Dodaje</a:t>
            </a:r>
            <a:r>
              <a:rPr lang="en-US" sz="3200" b="1" dirty="0">
                <a:latin typeface="Calibri"/>
                <a:cs typeface="Calibri"/>
              </a:rPr>
              <a:t> 4. </a:t>
            </a:r>
            <a:r>
              <a:rPr lang="en-US" sz="3200" b="1" err="1">
                <a:latin typeface="Calibri"/>
                <a:cs typeface="Calibri"/>
              </a:rPr>
              <a:t>postulat</a:t>
            </a:r>
            <a:endParaRPr lang="en-US" sz="320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b="1" err="1">
                <a:latin typeface="Calibri"/>
                <a:cs typeface="Calibri"/>
              </a:rPr>
              <a:t>Sadržava</a:t>
            </a:r>
            <a:r>
              <a:rPr lang="en-US" sz="3200" b="1" dirty="0">
                <a:latin typeface="Calibri"/>
                <a:cs typeface="Calibri"/>
              </a:rPr>
              <a:t> </a:t>
            </a:r>
            <a:r>
              <a:rPr lang="en-US" sz="3200" b="1" err="1">
                <a:latin typeface="Calibri"/>
                <a:cs typeface="Calibri"/>
              </a:rPr>
              <a:t>tvrdnju</a:t>
            </a:r>
            <a:endParaRPr lang="en-US" sz="320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3200" b="1" err="1">
                <a:latin typeface="Calibri"/>
                <a:cs typeface="Calibri"/>
              </a:rPr>
              <a:t>Veća</a:t>
            </a:r>
            <a:r>
              <a:rPr lang="en-US" sz="3200" b="1" dirty="0">
                <a:latin typeface="Calibri"/>
                <a:cs typeface="Calibri"/>
              </a:rPr>
              <a:t> </a:t>
            </a:r>
            <a:r>
              <a:rPr lang="en-US" sz="3200" b="1" err="1">
                <a:latin typeface="Calibri"/>
                <a:cs typeface="Calibri"/>
              </a:rPr>
              <a:t>ili</a:t>
            </a:r>
            <a:r>
              <a:rPr lang="en-US" sz="3200" b="1" dirty="0">
                <a:latin typeface="Calibri"/>
                <a:cs typeface="Calibri"/>
              </a:rPr>
              <a:t> </a:t>
            </a:r>
            <a:r>
              <a:rPr lang="en-US" sz="3200" b="1" err="1">
                <a:latin typeface="Calibri"/>
                <a:cs typeface="Calibri"/>
              </a:rPr>
              <a:t>manja</a:t>
            </a:r>
            <a:endParaRPr lang="en-US" sz="3200" err="1">
              <a:latin typeface="Calibri"/>
              <a:cs typeface="Calibri"/>
            </a:endParaRPr>
          </a:p>
        </p:txBody>
      </p:sp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4929555D-5EAE-76B6-F884-BFF3A9FB4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62" y="3395225"/>
            <a:ext cx="4552462" cy="23535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9852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633CE6D2-32CF-5FA5-5884-E1D3A7333786}"/>
              </a:ext>
            </a:extLst>
          </p:cNvPr>
          <p:cNvSpPr/>
          <p:nvPr/>
        </p:nvSpPr>
        <p:spPr>
          <a:xfrm>
            <a:off x="-9770" y="-1"/>
            <a:ext cx="4767384" cy="2549769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4A6CA-E694-3480-E6CD-D80AF945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69" y="900723"/>
            <a:ext cx="4016131" cy="736600"/>
          </a:xfrm>
        </p:spPr>
        <p:txBody>
          <a:bodyPr/>
          <a:lstStyle/>
          <a:p>
            <a:r>
              <a:rPr lang="en-US" dirty="0">
                <a:latin typeface="Cooper Black"/>
              </a:rPr>
              <a:t>Ivan </a:t>
            </a:r>
            <a:r>
              <a:rPr lang="en-US" err="1">
                <a:latin typeface="Cooper Black"/>
              </a:rPr>
              <a:t>Ureman</a:t>
            </a:r>
            <a:endParaRPr lang="en-US">
              <a:latin typeface="Cooper Black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4E2404-B3D8-1200-7206-69470BDAE3A1}"/>
              </a:ext>
            </a:extLst>
          </p:cNvPr>
          <p:cNvSpPr/>
          <p:nvPr/>
        </p:nvSpPr>
        <p:spPr>
          <a:xfrm>
            <a:off x="5021385" y="3008923"/>
            <a:ext cx="7170615" cy="38490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50157CC-F1ED-2633-8546-F7038DE89753}"/>
              </a:ext>
            </a:extLst>
          </p:cNvPr>
          <p:cNvSpPr/>
          <p:nvPr/>
        </p:nvSpPr>
        <p:spPr>
          <a:xfrm>
            <a:off x="1" y="3546231"/>
            <a:ext cx="4767383" cy="201246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i="1" dirty="0" err="1">
                <a:solidFill>
                  <a:srgbClr val="002060"/>
                </a:solidFill>
                <a:latin typeface="Consolas"/>
              </a:rPr>
              <a:t>Magnetska</a:t>
            </a:r>
            <a:r>
              <a:rPr lang="en-US" sz="3200" i="1" dirty="0">
                <a:solidFill>
                  <a:srgbClr val="002060"/>
                </a:solidFill>
                <a:latin typeface="Consolas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onsolas"/>
              </a:rPr>
              <a:t>deklinacija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16E77-1AE7-C666-2C64-B4583CF3C05B}"/>
              </a:ext>
            </a:extLst>
          </p:cNvPr>
          <p:cNvSpPr txBox="1"/>
          <p:nvPr/>
        </p:nvSpPr>
        <p:spPr>
          <a:xfrm>
            <a:off x="5353538" y="3341076"/>
            <a:ext cx="6506307" cy="31947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 err="1">
                <a:latin typeface="Consolas"/>
                <a:ea typeface="+mn-lt"/>
                <a:cs typeface="+mn-lt"/>
              </a:rPr>
              <a:t>Magnetska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deklinacija</a:t>
            </a:r>
            <a:r>
              <a:rPr lang="en-US" sz="2800" dirty="0">
                <a:latin typeface="Consolas"/>
                <a:ea typeface="+mn-lt"/>
                <a:cs typeface="+mn-lt"/>
              </a:rPr>
              <a:t> je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kut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između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magnetskog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i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zemljopisnog</a:t>
            </a:r>
            <a:r>
              <a:rPr lang="en-US" sz="2800" dirty="0">
                <a:latin typeface="Consolas"/>
                <a:ea typeface="+mn-lt"/>
                <a:cs typeface="+mn-lt"/>
              </a:rPr>
              <a:t> (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geografskog</a:t>
            </a:r>
            <a:r>
              <a:rPr lang="en-US" sz="2800" dirty="0">
                <a:latin typeface="Consolas"/>
                <a:ea typeface="+mn-lt"/>
                <a:cs typeface="+mn-lt"/>
              </a:rPr>
              <a:t>)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meridijana</a:t>
            </a:r>
            <a:r>
              <a:rPr lang="en-US" sz="2800" dirty="0">
                <a:latin typeface="Consolas"/>
                <a:ea typeface="+mn-lt"/>
                <a:cs typeface="+mn-lt"/>
              </a:rPr>
              <a:t>.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Krivulje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koje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spajaju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mjesta</a:t>
            </a:r>
            <a:r>
              <a:rPr lang="en-US" sz="2800" dirty="0">
                <a:latin typeface="Consolas"/>
                <a:ea typeface="+mn-lt"/>
                <a:cs typeface="+mn-lt"/>
              </a:rPr>
              <a:t> s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istom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magnetskom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deklinacijom</a:t>
            </a:r>
            <a:r>
              <a:rPr lang="en-US" sz="2800" dirty="0">
                <a:latin typeface="Consolas"/>
                <a:ea typeface="+mn-lt"/>
                <a:cs typeface="+mn-lt"/>
              </a:rPr>
              <a:t>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nazivaju</a:t>
            </a:r>
            <a:r>
              <a:rPr lang="en-US" sz="2800" dirty="0">
                <a:latin typeface="Consolas"/>
                <a:ea typeface="+mn-lt"/>
                <a:cs typeface="+mn-lt"/>
              </a:rPr>
              <a:t> se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izogone</a:t>
            </a:r>
            <a:r>
              <a:rPr lang="en-US" sz="2800" dirty="0">
                <a:latin typeface="Consolas"/>
                <a:ea typeface="+mn-lt"/>
                <a:cs typeface="+mn-lt"/>
              </a:rPr>
              <a:t>, a s </a:t>
            </a:r>
            <a:r>
              <a:rPr lang="en-US" sz="2800" dirty="0" err="1">
                <a:latin typeface="Consolas"/>
                <a:ea typeface="+mn-lt"/>
                <a:cs typeface="+mn-lt"/>
              </a:rPr>
              <a:t>deklinacijom</a:t>
            </a:r>
            <a:r>
              <a:rPr lang="en-US" sz="2800" dirty="0">
                <a:latin typeface="Consolas"/>
                <a:ea typeface="+mn-lt"/>
                <a:cs typeface="+mn-lt"/>
              </a:rPr>
              <a:t> 0° agone.</a:t>
            </a:r>
            <a:endParaRPr lang="en-US" sz="2800" b="1" dirty="0">
              <a:latin typeface="Consolas"/>
              <a:cs typeface="Calibri"/>
            </a:endParaRPr>
          </a:p>
        </p:txBody>
      </p:sp>
      <p:pic>
        <p:nvPicPr>
          <p:cNvPr id="3" name="Picture 2" descr="A close-up of a compass&#10;&#10;Description automatically generated">
            <a:extLst>
              <a:ext uri="{FF2B5EF4-FFF2-40B4-BE49-F238E27FC236}">
                <a16:creationId xmlns:a16="http://schemas.microsoft.com/office/drawing/2014/main" id="{4929555D-5EAE-76B6-F884-BFF3A9FB4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491" y="200686"/>
            <a:ext cx="4276018" cy="25587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99785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Snipped 3">
            <a:extLst>
              <a:ext uri="{FF2B5EF4-FFF2-40B4-BE49-F238E27FC236}">
                <a16:creationId xmlns:a16="http://schemas.microsoft.com/office/drawing/2014/main" id="{633CE6D2-32CF-5FA5-5884-E1D3A7333786}"/>
              </a:ext>
            </a:extLst>
          </p:cNvPr>
          <p:cNvSpPr/>
          <p:nvPr/>
        </p:nvSpPr>
        <p:spPr>
          <a:xfrm>
            <a:off x="-9770" y="-1"/>
            <a:ext cx="4767384" cy="2549769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4A6CA-E694-3480-E6CD-D80AF945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69" y="900723"/>
            <a:ext cx="4016131" cy="736600"/>
          </a:xfrm>
        </p:spPr>
        <p:txBody>
          <a:bodyPr/>
          <a:lstStyle/>
          <a:p>
            <a:r>
              <a:rPr lang="en-US" dirty="0">
                <a:latin typeface="Cooper Black"/>
              </a:rPr>
              <a:t>Ivan </a:t>
            </a:r>
            <a:r>
              <a:rPr lang="en-US" err="1">
                <a:latin typeface="Cooper Black"/>
              </a:rPr>
              <a:t>Ureman</a:t>
            </a:r>
            <a:endParaRPr lang="en-US">
              <a:latin typeface="Cooper Black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4E2404-B3D8-1200-7206-69470BDAE3A1}"/>
              </a:ext>
            </a:extLst>
          </p:cNvPr>
          <p:cNvSpPr/>
          <p:nvPr/>
        </p:nvSpPr>
        <p:spPr>
          <a:xfrm>
            <a:off x="4835769" y="1641231"/>
            <a:ext cx="7170615" cy="38490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16E77-1AE7-C666-2C64-B4583CF3C05B}"/>
              </a:ext>
            </a:extLst>
          </p:cNvPr>
          <p:cNvSpPr txBox="1"/>
          <p:nvPr/>
        </p:nvSpPr>
        <p:spPr>
          <a:xfrm>
            <a:off x="5334000" y="1973383"/>
            <a:ext cx="6506307" cy="25442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 err="1">
                <a:latin typeface="Calibri"/>
                <a:cs typeface="Calibri"/>
              </a:rPr>
              <a:t>Geomatriae</a:t>
            </a:r>
            <a:r>
              <a:rPr lang="en-US" sz="2800" dirty="0">
                <a:latin typeface="Calibri"/>
                <a:cs typeface="Calibri"/>
              </a:rPr>
              <a:t> </a:t>
            </a:r>
            <a:r>
              <a:rPr lang="en-US" sz="2800" dirty="0" err="1">
                <a:latin typeface="Calibri"/>
                <a:cs typeface="Calibri"/>
              </a:rPr>
              <a:t>speculatiuae</a:t>
            </a:r>
            <a:r>
              <a:rPr lang="en-US" sz="2800" dirty="0">
                <a:latin typeface="Calibri"/>
                <a:cs typeface="Calibri"/>
              </a:rPr>
              <a:t> compendium </a:t>
            </a:r>
            <a:endParaRPr lang="en-US" dirty="0"/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800" dirty="0">
                <a:latin typeface="Calibri"/>
                <a:cs typeface="Calibri"/>
              </a:rPr>
              <a:t> (</a:t>
            </a:r>
            <a:r>
              <a:rPr lang="en-US" sz="2800" dirty="0" err="1">
                <a:latin typeface="Calibri"/>
                <a:cs typeface="Calibri"/>
              </a:rPr>
              <a:t>priručnik</a:t>
            </a:r>
            <a:r>
              <a:rPr lang="en-US" sz="2800" dirty="0">
                <a:latin typeface="Calibri"/>
                <a:cs typeface="Calibri"/>
              </a:rPr>
              <a:t> </a:t>
            </a:r>
            <a:r>
              <a:rPr lang="en-US" sz="2800" dirty="0" err="1">
                <a:latin typeface="Calibri"/>
                <a:cs typeface="Calibri"/>
              </a:rPr>
              <a:t>spekulativne</a:t>
            </a:r>
            <a:r>
              <a:rPr lang="en-US" sz="2800" dirty="0">
                <a:latin typeface="Calibri"/>
                <a:cs typeface="Calibri"/>
              </a:rPr>
              <a:t> </a:t>
            </a:r>
            <a:r>
              <a:rPr lang="en-US" sz="2800" dirty="0" err="1">
                <a:latin typeface="Calibri"/>
                <a:cs typeface="Calibri"/>
              </a:rPr>
              <a:t>geometrije</a:t>
            </a:r>
            <a:r>
              <a:rPr lang="en-US" sz="2800" dirty="0">
                <a:latin typeface="Calibri"/>
                <a:cs typeface="Calibri"/>
              </a:rPr>
              <a:t>)</a:t>
            </a:r>
            <a:endParaRPr lang="en-US" dirty="0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 err="1">
                <a:latin typeface="Calibri"/>
                <a:cs typeface="Calibri"/>
              </a:rPr>
              <a:t>Euklidov</a:t>
            </a:r>
            <a:r>
              <a:rPr lang="en-US" sz="2800" dirty="0">
                <a:latin typeface="Calibri"/>
                <a:cs typeface="Calibri"/>
              </a:rPr>
              <a:t> </a:t>
            </a:r>
            <a:r>
              <a:rPr lang="en-US" sz="2800" dirty="0" err="1">
                <a:latin typeface="Calibri"/>
                <a:cs typeface="Calibri"/>
              </a:rPr>
              <a:t>dio</a:t>
            </a:r>
            <a:r>
              <a:rPr lang="en-US" sz="2800" dirty="0">
                <a:latin typeface="Calibri"/>
                <a:cs typeface="Calibri"/>
              </a:rPr>
              <a:t> '</a:t>
            </a:r>
            <a:r>
              <a:rPr lang="en-US" sz="2800" dirty="0" err="1">
                <a:latin typeface="Calibri"/>
                <a:cs typeface="Calibri"/>
              </a:rPr>
              <a:t>Elementi</a:t>
            </a:r>
            <a:r>
              <a:rPr lang="en-US" sz="2800" dirty="0">
                <a:latin typeface="Calibri"/>
                <a:cs typeface="Calibri"/>
              </a:rPr>
              <a:t>'</a:t>
            </a:r>
            <a:endParaRPr lang="en-US" sz="2800" dirty="0">
              <a:latin typeface="Consolas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err="1">
                <a:latin typeface="Calibri"/>
                <a:cs typeface="Calibri"/>
              </a:rPr>
              <a:t>Dorađivan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err="1">
                <a:latin typeface="Calibri"/>
                <a:cs typeface="Calibri"/>
              </a:rPr>
              <a:t>početkom</a:t>
            </a:r>
            <a:r>
              <a:rPr lang="en-US" sz="2800" dirty="0">
                <a:latin typeface="Calibri"/>
                <a:cs typeface="Calibri"/>
              </a:rPr>
              <a:t> 17.st.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800" dirty="0" err="1">
                <a:latin typeface="Calibri"/>
                <a:cs typeface="Calibri"/>
              </a:rPr>
              <a:t>Sačuvan</a:t>
            </a:r>
            <a:r>
              <a:rPr lang="en-US" sz="2800" dirty="0">
                <a:latin typeface="Calibri"/>
                <a:cs typeface="Calibri"/>
              </a:rPr>
              <a:t> u </a:t>
            </a:r>
            <a:r>
              <a:rPr lang="en-US" sz="2800" dirty="0" err="1">
                <a:latin typeface="Calibri"/>
                <a:cs typeface="Calibri"/>
              </a:rPr>
              <a:t>Španjolskoj</a:t>
            </a:r>
            <a:r>
              <a:rPr lang="en-US" sz="2800" dirty="0">
                <a:latin typeface="Calibri"/>
                <a:cs typeface="Calibri"/>
              </a:rPr>
              <a:t> </a:t>
            </a:r>
          </a:p>
        </p:txBody>
      </p:sp>
      <p:pic>
        <p:nvPicPr>
          <p:cNvPr id="6" name="Picture 5" descr="A flag on a button&#10;&#10;Description automatically generated">
            <a:extLst>
              <a:ext uri="{FF2B5EF4-FFF2-40B4-BE49-F238E27FC236}">
                <a16:creationId xmlns:a16="http://schemas.microsoft.com/office/drawing/2014/main" id="{AB023A5A-DFFB-EFCB-86E8-BB8CC7187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69" y="2856522"/>
            <a:ext cx="3245339" cy="32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6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003B9E-F03F-6C62-3270-934312127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4712" y="381721"/>
            <a:ext cx="5793581" cy="5793581"/>
          </a:xfrm>
        </p:spPr>
      </p:pic>
    </p:spTree>
    <p:extLst>
      <p:ext uri="{BB962C8B-B14F-4D97-AF65-F5344CB8AC3E}">
        <p14:creationId xmlns:p14="http://schemas.microsoft.com/office/powerpoint/2010/main" val="3274010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F31E91-413B-4228-A084-DEA389C83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22666B-0080-40D6-8D7E-FC8EAF5E8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6105098" cy="6857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9D92D-D066-109A-1512-C846FC71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15" y="240349"/>
            <a:ext cx="5007386" cy="129550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Impact"/>
              </a:rPr>
              <a:t>Toni </a:t>
            </a:r>
            <a:r>
              <a:rPr lang="en-US" err="1">
                <a:latin typeface="Impact"/>
              </a:rPr>
              <a:t>milun</a:t>
            </a:r>
            <a:endParaRPr lang="en-US">
              <a:latin typeface="Impact"/>
            </a:endParaRPr>
          </a:p>
        </p:txBody>
      </p:sp>
      <p:pic>
        <p:nvPicPr>
          <p:cNvPr id="4" name="Content Placeholder 3" descr="A person with a microphone and glasses&#10;&#10;Description automatically generated">
            <a:extLst>
              <a:ext uri="{FF2B5EF4-FFF2-40B4-BE49-F238E27FC236}">
                <a16:creationId xmlns:a16="http://schemas.microsoft.com/office/drawing/2014/main" id="{57A2C3ED-1492-F5FA-2545-0EE61935E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8" r="22778"/>
          <a:stretch/>
        </p:blipFill>
        <p:spPr>
          <a:xfrm>
            <a:off x="7467601" y="1371600"/>
            <a:ext cx="3390900" cy="41148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B302DE-04ED-71C0-4827-3E4A122BF090}"/>
              </a:ext>
            </a:extLst>
          </p:cNvPr>
          <p:cNvSpPr/>
          <p:nvPr/>
        </p:nvSpPr>
        <p:spPr>
          <a:xfrm>
            <a:off x="785812" y="1940718"/>
            <a:ext cx="4655343" cy="431006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EF16A3-CF03-0AF5-5515-F4553F05D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791" y="2881528"/>
            <a:ext cx="4646466" cy="24256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u="sng" err="1">
                <a:latin typeface="Impact"/>
              </a:rPr>
              <a:t>Rođenje</a:t>
            </a:r>
            <a:r>
              <a:rPr lang="en-US" sz="2800" dirty="0">
                <a:latin typeface="Impact"/>
              </a:rPr>
              <a:t>: </a:t>
            </a:r>
            <a:r>
              <a:rPr lang="en-US" dirty="0">
                <a:solidFill>
                  <a:srgbClr val="000000"/>
                </a:solidFill>
                <a:latin typeface="Elephant Pro"/>
                <a:cs typeface="Calibri"/>
              </a:rPr>
              <a:t>10.5.1973.</a:t>
            </a:r>
            <a:endParaRPr lang="en-US"/>
          </a:p>
          <a:p>
            <a:r>
              <a:rPr lang="en-US" sz="2800" dirty="0" err="1">
                <a:solidFill>
                  <a:schemeClr val="tx1"/>
                </a:solidFill>
                <a:latin typeface="Impact"/>
                <a:cs typeface="Calibri"/>
              </a:rPr>
              <a:t>Najpopularniji</a:t>
            </a:r>
            <a:r>
              <a:rPr lang="en-US" sz="2800" dirty="0">
                <a:solidFill>
                  <a:schemeClr val="tx1"/>
                </a:solidFill>
                <a:latin typeface="Impact"/>
                <a:cs typeface="Calibri"/>
              </a:rPr>
              <a:t> </a:t>
            </a:r>
            <a:r>
              <a:rPr lang="en-US" sz="2800" dirty="0" err="1">
                <a:solidFill>
                  <a:schemeClr val="tx1"/>
                </a:solidFill>
                <a:latin typeface="Impact"/>
                <a:cs typeface="Calibri"/>
              </a:rPr>
              <a:t>profesor</a:t>
            </a:r>
            <a:r>
              <a:rPr lang="en-US" sz="2800" dirty="0">
                <a:solidFill>
                  <a:schemeClr val="tx1"/>
                </a:solidFill>
                <a:latin typeface="Impact"/>
                <a:cs typeface="Calibri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Impact"/>
                <a:cs typeface="Calibri"/>
              </a:rPr>
              <a:t>matematike</a:t>
            </a:r>
            <a:r>
              <a:rPr lang="en-US" sz="2800" dirty="0">
                <a:solidFill>
                  <a:schemeClr val="tx1"/>
                </a:solidFill>
                <a:latin typeface="Impact"/>
                <a:cs typeface="Calibri"/>
              </a:rPr>
              <a:t> u </a:t>
            </a:r>
            <a:r>
              <a:rPr lang="en-US" sz="2800" dirty="0" err="1">
                <a:solidFill>
                  <a:schemeClr val="tx1"/>
                </a:solidFill>
                <a:latin typeface="Impact"/>
                <a:cs typeface="Calibri"/>
              </a:rPr>
              <a:t>Hrvatskoj</a:t>
            </a:r>
            <a:endParaRPr lang="en-US" sz="2800" b="1">
              <a:solidFill>
                <a:schemeClr val="tx1"/>
              </a:solidFill>
              <a:latin typeface="Impact"/>
              <a:cs typeface="Calibri"/>
            </a:endParaRPr>
          </a:p>
          <a:p>
            <a:r>
              <a:rPr lang="en-US" sz="2800" err="1">
                <a:solidFill>
                  <a:schemeClr val="tx1"/>
                </a:solidFill>
                <a:latin typeface="Impact"/>
                <a:cs typeface="Calibri"/>
              </a:rPr>
              <a:t>Profesor</a:t>
            </a:r>
            <a:r>
              <a:rPr lang="en-US" sz="2800" dirty="0">
                <a:solidFill>
                  <a:schemeClr val="tx1"/>
                </a:solidFill>
                <a:latin typeface="Impact"/>
                <a:cs typeface="Calibri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Impact"/>
                <a:cs typeface="Calibri"/>
              </a:rPr>
              <a:t>matematike</a:t>
            </a:r>
            <a:r>
              <a:rPr lang="en-US" sz="2800" dirty="0">
                <a:solidFill>
                  <a:schemeClr val="tx1"/>
                </a:solidFill>
                <a:latin typeface="Impact"/>
                <a:cs typeface="Calibri"/>
              </a:rPr>
              <a:t> I </a:t>
            </a:r>
            <a:r>
              <a:rPr lang="en-US" sz="2800" err="1">
                <a:solidFill>
                  <a:schemeClr val="tx1"/>
                </a:solidFill>
                <a:latin typeface="Impact"/>
                <a:cs typeface="Calibri"/>
              </a:rPr>
              <a:t>fizike</a:t>
            </a:r>
            <a:endParaRPr lang="en-US" sz="2800">
              <a:solidFill>
                <a:schemeClr val="tx1"/>
              </a:solidFill>
              <a:latin typeface="Impact"/>
              <a:cs typeface="Calibri"/>
            </a:endParaRPr>
          </a:p>
          <a:p>
            <a:endParaRPr lang="en-US" sz="2200" dirty="0">
              <a:solidFill>
                <a:schemeClr val="tx1"/>
              </a:solidFill>
              <a:latin typeface="Impact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814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CFED1C-4068-2DD2-A5F8-5EBE8D7F3463}"/>
              </a:ext>
            </a:extLst>
          </p:cNvPr>
          <p:cNvSpPr/>
          <p:nvPr/>
        </p:nvSpPr>
        <p:spPr>
          <a:xfrm>
            <a:off x="5617028" y="32657"/>
            <a:ext cx="4985657" cy="12627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B58CF5-87E3-C846-9134-3B913F5DE141}"/>
              </a:ext>
            </a:extLst>
          </p:cNvPr>
          <p:cNvSpPr/>
          <p:nvPr/>
        </p:nvSpPr>
        <p:spPr>
          <a:xfrm>
            <a:off x="0" y="0"/>
            <a:ext cx="3973285" cy="157842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2D5FA-6537-D61B-4F9D-97CDBC17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7200"/>
            <a:ext cx="3967845" cy="664030"/>
          </a:xfrm>
        </p:spPr>
        <p:txBody>
          <a:bodyPr>
            <a:normAutofit/>
          </a:bodyPr>
          <a:lstStyle/>
          <a:p>
            <a:r>
              <a:rPr lang="en-US" sz="2800" err="1"/>
              <a:t>Učenički</a:t>
            </a:r>
            <a:r>
              <a:rPr lang="en-US" sz="2800" dirty="0"/>
              <a:t> </a:t>
            </a:r>
            <a:r>
              <a:rPr lang="en-US" sz="2800" err="1"/>
              <a:t>radovi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130A1-3477-CA7D-9357-083E180A2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2542" y="294674"/>
            <a:ext cx="1660073" cy="826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err="1"/>
              <a:t>Plakati</a:t>
            </a:r>
            <a:endParaRPr lang="en-US" sz="40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F62F74-018E-EB2D-1108-DF5AA3366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3" t="2473" r="529" b="4240"/>
          <a:stretch/>
        </p:blipFill>
        <p:spPr>
          <a:xfrm>
            <a:off x="0" y="1581150"/>
            <a:ext cx="5497290" cy="3978346"/>
          </a:xfrm>
          <a:prstGeom prst="rect">
            <a:avLst/>
          </a:prstGeom>
        </p:spPr>
      </p:pic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1D9022BB-5C8E-ACB2-264E-3C7525F5CC77}"/>
              </a:ext>
            </a:extLst>
          </p:cNvPr>
          <p:cNvSpPr/>
          <p:nvPr/>
        </p:nvSpPr>
        <p:spPr>
          <a:xfrm>
            <a:off x="3657600" y="4005943"/>
            <a:ext cx="2068285" cy="2209800"/>
          </a:xfrm>
          <a:prstGeom prst="foldedCorner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3AFD67-8847-9890-1F82-0F55B71EBE46}"/>
              </a:ext>
            </a:extLst>
          </p:cNvPr>
          <p:cNvSpPr txBox="1"/>
          <p:nvPr/>
        </p:nvSpPr>
        <p:spPr>
          <a:xfrm>
            <a:off x="3657599" y="4191000"/>
            <a:ext cx="206828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Kristabel </a:t>
            </a:r>
            <a:r>
              <a:rPr lang="en-US" sz="2400" err="1"/>
              <a:t>Pavetiček</a:t>
            </a:r>
            <a:br>
              <a:rPr lang="en-US" sz="2400" dirty="0"/>
            </a:br>
            <a:r>
              <a:rPr lang="en-US" sz="2400"/>
              <a:t>Leona Sedlar</a:t>
            </a:r>
            <a:endParaRPr lang="en-US" sz="2400" dirty="0"/>
          </a:p>
          <a:p>
            <a:r>
              <a:rPr lang="en-US" sz="2400" dirty="0"/>
              <a:t>8.a</a:t>
            </a:r>
          </a:p>
        </p:txBody>
      </p:sp>
      <p:pic>
        <p:nvPicPr>
          <p:cNvPr id="6" name="Picture 5" descr="A poster with pictures and notes on it&#10;&#10;Description automatically generated">
            <a:extLst>
              <a:ext uri="{FF2B5EF4-FFF2-40B4-BE49-F238E27FC236}">
                <a16:creationId xmlns:a16="http://schemas.microsoft.com/office/drawing/2014/main" id="{10F5C550-8F91-8CAC-FAF9-AB15E195E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7" t="8598" r="4374" b="12169"/>
          <a:stretch/>
        </p:blipFill>
        <p:spPr>
          <a:xfrm>
            <a:off x="5802085" y="1562100"/>
            <a:ext cx="5692156" cy="3728361"/>
          </a:xfrm>
          <a:prstGeom prst="rect">
            <a:avLst/>
          </a:prstGeom>
        </p:spPr>
      </p:pic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68620A29-7E6D-8EC5-01C3-F2DCCB22B368}"/>
              </a:ext>
            </a:extLst>
          </p:cNvPr>
          <p:cNvSpPr/>
          <p:nvPr/>
        </p:nvSpPr>
        <p:spPr>
          <a:xfrm>
            <a:off x="10123714" y="4659086"/>
            <a:ext cx="2068285" cy="2209800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1999D9-5D32-0D32-481E-C5281C2842F9}"/>
              </a:ext>
            </a:extLst>
          </p:cNvPr>
          <p:cNvSpPr txBox="1"/>
          <p:nvPr/>
        </p:nvSpPr>
        <p:spPr>
          <a:xfrm>
            <a:off x="10123714" y="4659084"/>
            <a:ext cx="206828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Mihael </a:t>
            </a:r>
            <a:r>
              <a:rPr lang="en-US" sz="2000" err="1"/>
              <a:t>Žužul</a:t>
            </a:r>
            <a:endParaRPr lang="en-US" sz="2000"/>
          </a:p>
          <a:p>
            <a:r>
              <a:rPr lang="en-US" sz="2000" dirty="0"/>
              <a:t>Timotej Gavran</a:t>
            </a:r>
          </a:p>
          <a:p>
            <a:r>
              <a:rPr lang="en-US" sz="2000" dirty="0"/>
              <a:t>Kristabel </a:t>
            </a:r>
            <a:r>
              <a:rPr lang="en-US" sz="2000" err="1"/>
              <a:t>Pavetiček</a:t>
            </a:r>
            <a:endParaRPr lang="en-US" sz="2000"/>
          </a:p>
          <a:p>
            <a:r>
              <a:rPr lang="en-US" sz="2000" dirty="0"/>
              <a:t>Leona Sedlar</a:t>
            </a:r>
          </a:p>
          <a:p>
            <a:r>
              <a:rPr lang="en-US" sz="2000" dirty="0"/>
              <a:t>Sara </a:t>
            </a:r>
            <a:r>
              <a:rPr lang="en-US" sz="2000" err="1"/>
              <a:t>Lekšić</a:t>
            </a:r>
            <a:endParaRPr lang="en-US" sz="2000"/>
          </a:p>
          <a:p>
            <a:r>
              <a:rPr lang="en-US" sz="2000" dirty="0"/>
              <a:t>8.a</a:t>
            </a:r>
          </a:p>
        </p:txBody>
      </p:sp>
    </p:spTree>
    <p:extLst>
      <p:ext uri="{BB962C8B-B14F-4D97-AF65-F5344CB8AC3E}">
        <p14:creationId xmlns:p14="http://schemas.microsoft.com/office/powerpoint/2010/main" val="935232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CFED1C-4068-2DD2-A5F8-5EBE8D7F3463}"/>
              </a:ext>
            </a:extLst>
          </p:cNvPr>
          <p:cNvSpPr/>
          <p:nvPr/>
        </p:nvSpPr>
        <p:spPr>
          <a:xfrm>
            <a:off x="4495799" y="609600"/>
            <a:ext cx="4985657" cy="12627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B58CF5-87E3-C846-9134-3B913F5DE141}"/>
              </a:ext>
            </a:extLst>
          </p:cNvPr>
          <p:cNvSpPr/>
          <p:nvPr/>
        </p:nvSpPr>
        <p:spPr>
          <a:xfrm>
            <a:off x="0" y="0"/>
            <a:ext cx="3973285" cy="157842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2D5FA-6537-D61B-4F9D-97CDBC17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57200"/>
            <a:ext cx="3967845" cy="664030"/>
          </a:xfrm>
        </p:spPr>
        <p:txBody>
          <a:bodyPr>
            <a:normAutofit/>
          </a:bodyPr>
          <a:lstStyle/>
          <a:p>
            <a:r>
              <a:rPr lang="en-US" sz="2800" err="1"/>
              <a:t>Učenički</a:t>
            </a:r>
            <a:r>
              <a:rPr lang="en-US" sz="2800" dirty="0"/>
              <a:t> </a:t>
            </a:r>
            <a:r>
              <a:rPr lang="en-US" sz="2800" err="1"/>
              <a:t>radovi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130A1-3477-CA7D-9357-083E180A2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3" y="828074"/>
            <a:ext cx="1660073" cy="826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err="1"/>
              <a:t>Plakati</a:t>
            </a:r>
            <a:endParaRPr lang="en-US" sz="4000"/>
          </a:p>
        </p:txBody>
      </p:sp>
      <p:pic>
        <p:nvPicPr>
          <p:cNvPr id="6" name="Picture 5" descr="A poster with pictures on it&#10;&#10;Description automatically generated">
            <a:extLst>
              <a:ext uri="{FF2B5EF4-FFF2-40B4-BE49-F238E27FC236}">
                <a16:creationId xmlns:a16="http://schemas.microsoft.com/office/drawing/2014/main" id="{23507C14-23A7-A7F4-1C17-E11709EF1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" t="7067" r="3704" b="10954"/>
          <a:stretch/>
        </p:blipFill>
        <p:spPr>
          <a:xfrm>
            <a:off x="-5443" y="1717221"/>
            <a:ext cx="4245432" cy="2780326"/>
          </a:xfrm>
          <a:prstGeom prst="rect">
            <a:avLst/>
          </a:prstGeom>
        </p:spPr>
      </p:pic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1D9022BB-5C8E-ACB2-264E-3C7525F5CC77}"/>
              </a:ext>
            </a:extLst>
          </p:cNvPr>
          <p:cNvSpPr/>
          <p:nvPr/>
        </p:nvSpPr>
        <p:spPr>
          <a:xfrm>
            <a:off x="2830286" y="3951516"/>
            <a:ext cx="2068285" cy="2209800"/>
          </a:xfrm>
          <a:prstGeom prst="foldedCorner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80D452-2EA1-2528-2229-10E351D649CF}"/>
              </a:ext>
            </a:extLst>
          </p:cNvPr>
          <p:cNvSpPr txBox="1"/>
          <p:nvPr/>
        </p:nvSpPr>
        <p:spPr>
          <a:xfrm>
            <a:off x="2830286" y="4093029"/>
            <a:ext cx="206828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Tara </a:t>
            </a:r>
            <a:r>
              <a:rPr lang="en-US" sz="2000" err="1"/>
              <a:t>Crvarić</a:t>
            </a:r>
            <a:endParaRPr lang="en-US" sz="2000"/>
          </a:p>
          <a:p>
            <a:r>
              <a:rPr lang="en-US" sz="2000"/>
              <a:t>Josip </a:t>
            </a:r>
            <a:r>
              <a:rPr lang="en-US" sz="2000" err="1"/>
              <a:t>Cikojević</a:t>
            </a:r>
            <a:endParaRPr lang="en-US" sz="2000" dirty="0" err="1"/>
          </a:p>
          <a:p>
            <a:r>
              <a:rPr lang="en-US" sz="2000" dirty="0"/>
              <a:t>Marko Šušnjara</a:t>
            </a:r>
          </a:p>
          <a:p>
            <a:r>
              <a:rPr lang="en-US" sz="2000" dirty="0"/>
              <a:t>Roko </a:t>
            </a:r>
            <a:r>
              <a:rPr lang="en-US" sz="2000" err="1"/>
              <a:t>Runjić</a:t>
            </a:r>
            <a:endParaRPr lang="en-US" sz="2000"/>
          </a:p>
          <a:p>
            <a:r>
              <a:rPr lang="en-US" sz="2000" dirty="0"/>
              <a:t>Ante </a:t>
            </a:r>
            <a:r>
              <a:rPr lang="en-US" sz="2000" err="1"/>
              <a:t>Barbalić</a:t>
            </a:r>
            <a:endParaRPr lang="en-US" sz="2000"/>
          </a:p>
          <a:p>
            <a:r>
              <a:rPr lang="en-US" sz="2000" dirty="0"/>
              <a:t>8.a</a:t>
            </a:r>
          </a:p>
        </p:txBody>
      </p:sp>
      <p:pic>
        <p:nvPicPr>
          <p:cNvPr id="10" name="Picture 9" descr="A poster with writing on it&#10;&#10;Description automatically generated">
            <a:extLst>
              <a:ext uri="{FF2B5EF4-FFF2-40B4-BE49-F238E27FC236}">
                <a16:creationId xmlns:a16="http://schemas.microsoft.com/office/drawing/2014/main" id="{24684B35-C3F6-184A-E0D6-783FBBDCA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" t="5124" r="2116" b="4770"/>
          <a:stretch/>
        </p:blipFill>
        <p:spPr>
          <a:xfrm>
            <a:off x="5344885" y="2623457"/>
            <a:ext cx="5257803" cy="3738707"/>
          </a:xfrm>
          <a:prstGeom prst="rect">
            <a:avLst/>
          </a:prstGeom>
        </p:spPr>
      </p:pic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68620A29-7E6D-8EC5-01C3-F2DCCB22B368}"/>
              </a:ext>
            </a:extLst>
          </p:cNvPr>
          <p:cNvSpPr/>
          <p:nvPr/>
        </p:nvSpPr>
        <p:spPr>
          <a:xfrm>
            <a:off x="9764485" y="1382485"/>
            <a:ext cx="2013857" cy="2046515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BE797-3118-09F3-D30C-04FB531FC361}"/>
              </a:ext>
            </a:extLst>
          </p:cNvPr>
          <p:cNvSpPr txBox="1"/>
          <p:nvPr/>
        </p:nvSpPr>
        <p:spPr>
          <a:xfrm>
            <a:off x="9731828" y="1469571"/>
            <a:ext cx="206828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Anamarija Gavran</a:t>
            </a:r>
          </a:p>
          <a:p>
            <a:r>
              <a:rPr lang="en-US" sz="2000" dirty="0"/>
              <a:t>Hajdi </a:t>
            </a:r>
            <a:r>
              <a:rPr lang="en-US" sz="2000" dirty="0" err="1"/>
              <a:t>Vučica</a:t>
            </a:r>
            <a:endParaRPr lang="en-US" sz="2000" dirty="0"/>
          </a:p>
          <a:p>
            <a:r>
              <a:rPr lang="en-US" sz="2000" dirty="0"/>
              <a:t>Ivano Čulić</a:t>
            </a:r>
          </a:p>
          <a:p>
            <a:r>
              <a:rPr lang="en-US" sz="2000" dirty="0"/>
              <a:t>Roko Sunara</a:t>
            </a:r>
          </a:p>
          <a:p>
            <a:r>
              <a:rPr lang="en-US" sz="2000" dirty="0"/>
              <a:t>8.a</a:t>
            </a:r>
          </a:p>
        </p:txBody>
      </p:sp>
    </p:spTree>
    <p:extLst>
      <p:ext uri="{BB962C8B-B14F-4D97-AF65-F5344CB8AC3E}">
        <p14:creationId xmlns:p14="http://schemas.microsoft.com/office/powerpoint/2010/main" val="597710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CFED1C-4068-2DD2-A5F8-5EBE8D7F3463}"/>
              </a:ext>
            </a:extLst>
          </p:cNvPr>
          <p:cNvSpPr/>
          <p:nvPr/>
        </p:nvSpPr>
        <p:spPr>
          <a:xfrm>
            <a:off x="5617028" y="32657"/>
            <a:ext cx="4985657" cy="12627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B58CF5-87E3-C846-9134-3B913F5DE141}"/>
              </a:ext>
            </a:extLst>
          </p:cNvPr>
          <p:cNvSpPr/>
          <p:nvPr/>
        </p:nvSpPr>
        <p:spPr>
          <a:xfrm>
            <a:off x="0" y="0"/>
            <a:ext cx="3973285" cy="157842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2D5FA-6537-D61B-4F9D-97CDBC17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81000"/>
            <a:ext cx="3967845" cy="664030"/>
          </a:xfrm>
        </p:spPr>
        <p:txBody>
          <a:bodyPr>
            <a:normAutofit/>
          </a:bodyPr>
          <a:lstStyle/>
          <a:p>
            <a:r>
              <a:rPr lang="en-US" sz="2800" err="1"/>
              <a:t>Učenički</a:t>
            </a:r>
            <a:r>
              <a:rPr lang="en-US" sz="2800" dirty="0"/>
              <a:t> </a:t>
            </a:r>
            <a:r>
              <a:rPr lang="en-US" sz="2800" err="1"/>
              <a:t>radovi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130A1-3477-CA7D-9357-083E180A2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2542" y="294674"/>
            <a:ext cx="1660073" cy="826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err="1"/>
              <a:t>Plakati</a:t>
            </a:r>
            <a:endParaRPr lang="en-US" sz="4000"/>
          </a:p>
        </p:txBody>
      </p:sp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68620A29-7E6D-8EC5-01C3-F2DCCB22B368}"/>
              </a:ext>
            </a:extLst>
          </p:cNvPr>
          <p:cNvSpPr/>
          <p:nvPr/>
        </p:nvSpPr>
        <p:spPr>
          <a:xfrm>
            <a:off x="5921829" y="1850570"/>
            <a:ext cx="2569028" cy="2373086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yellow poster with writing on it&#10;&#10;Description automatically generated">
            <a:extLst>
              <a:ext uri="{FF2B5EF4-FFF2-40B4-BE49-F238E27FC236}">
                <a16:creationId xmlns:a16="http://schemas.microsoft.com/office/drawing/2014/main" id="{045E4C4F-B9E1-7D69-42F7-D3AD782343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" t="3488" r="1545" b="1744"/>
          <a:stretch/>
        </p:blipFill>
        <p:spPr>
          <a:xfrm rot="10800000">
            <a:off x="130629" y="1853307"/>
            <a:ext cx="4822111" cy="3553895"/>
          </a:xfrm>
          <a:prstGeom prst="rect">
            <a:avLst/>
          </a:prstGeom>
        </p:spPr>
      </p:pic>
      <p:sp>
        <p:nvSpPr>
          <p:cNvPr id="11" name="Rectangle: Folded Corner 10">
            <a:extLst>
              <a:ext uri="{FF2B5EF4-FFF2-40B4-BE49-F238E27FC236}">
                <a16:creationId xmlns:a16="http://schemas.microsoft.com/office/drawing/2014/main" id="{1D9022BB-5C8E-ACB2-264E-3C7525F5CC77}"/>
              </a:ext>
            </a:extLst>
          </p:cNvPr>
          <p:cNvSpPr/>
          <p:nvPr/>
        </p:nvSpPr>
        <p:spPr>
          <a:xfrm>
            <a:off x="4582886" y="4463144"/>
            <a:ext cx="1513114" cy="1578429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847617-7355-4E85-0C0A-89795B7DFE6A}"/>
              </a:ext>
            </a:extLst>
          </p:cNvPr>
          <p:cNvSpPr txBox="1"/>
          <p:nvPr/>
        </p:nvSpPr>
        <p:spPr>
          <a:xfrm>
            <a:off x="4582885" y="4659085"/>
            <a:ext cx="151311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Iva </a:t>
            </a:r>
            <a:r>
              <a:rPr lang="en-US" sz="2400" dirty="0" err="1"/>
              <a:t>Bandić</a:t>
            </a:r>
            <a:endParaRPr lang="en-US" sz="2400" dirty="0"/>
          </a:p>
          <a:p>
            <a:r>
              <a:rPr lang="en-US" sz="2400" dirty="0"/>
              <a:t>Lana Buj</a:t>
            </a:r>
          </a:p>
          <a:p>
            <a:r>
              <a:rPr lang="en-US" sz="2400" dirty="0"/>
              <a:t>8.a</a:t>
            </a:r>
          </a:p>
        </p:txBody>
      </p:sp>
      <p:pic>
        <p:nvPicPr>
          <p:cNvPr id="14" name="Picture 13" descr="A poster with pictures on it&#10;&#10;Description automatically generated">
            <a:extLst>
              <a:ext uri="{FF2B5EF4-FFF2-40B4-BE49-F238E27FC236}">
                <a16:creationId xmlns:a16="http://schemas.microsoft.com/office/drawing/2014/main" id="{740AA6C5-7B3B-4A8D-88B8-3DF1D4556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9" t="9364" r="14220" b="9541"/>
          <a:stretch/>
        </p:blipFill>
        <p:spPr>
          <a:xfrm rot="5400000">
            <a:off x="8078563" y="2265592"/>
            <a:ext cx="4388635" cy="35585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CD5BF8-5010-16D6-FDA4-DAABD1A30142}"/>
              </a:ext>
            </a:extLst>
          </p:cNvPr>
          <p:cNvSpPr txBox="1"/>
          <p:nvPr/>
        </p:nvSpPr>
        <p:spPr>
          <a:xfrm>
            <a:off x="5965371" y="2253343"/>
            <a:ext cx="248194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Kristabel </a:t>
            </a:r>
            <a:r>
              <a:rPr lang="en-US" sz="2400" dirty="0" err="1"/>
              <a:t>Pavetiček</a:t>
            </a:r>
            <a:endParaRPr lang="en-US" sz="2400" dirty="0"/>
          </a:p>
          <a:p>
            <a:r>
              <a:rPr lang="en-US" sz="2400" dirty="0" err="1"/>
              <a:t>Razrednica</a:t>
            </a:r>
            <a:r>
              <a:rPr lang="en-US" sz="2400" dirty="0"/>
              <a:t> Suzana </a:t>
            </a:r>
            <a:r>
              <a:rPr lang="en-US" sz="2400" dirty="0" err="1"/>
              <a:t>Kustić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10620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CFED1C-4068-2DD2-A5F8-5EBE8D7F3463}"/>
              </a:ext>
            </a:extLst>
          </p:cNvPr>
          <p:cNvSpPr/>
          <p:nvPr/>
        </p:nvSpPr>
        <p:spPr>
          <a:xfrm>
            <a:off x="6095999" y="337457"/>
            <a:ext cx="4985657" cy="12627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7B58CF5-87E3-C846-9134-3B913F5DE141}"/>
              </a:ext>
            </a:extLst>
          </p:cNvPr>
          <p:cNvSpPr/>
          <p:nvPr/>
        </p:nvSpPr>
        <p:spPr>
          <a:xfrm>
            <a:off x="881743" y="337457"/>
            <a:ext cx="3973285" cy="1578429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B2D5FA-6537-D61B-4F9D-97CDBC17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42" y="794657"/>
            <a:ext cx="3967845" cy="664030"/>
          </a:xfrm>
        </p:spPr>
        <p:txBody>
          <a:bodyPr>
            <a:normAutofit/>
          </a:bodyPr>
          <a:lstStyle/>
          <a:p>
            <a:r>
              <a:rPr lang="en-US" sz="2800" err="1"/>
              <a:t>Učenički</a:t>
            </a:r>
            <a:r>
              <a:rPr lang="en-US" sz="2800" dirty="0"/>
              <a:t> </a:t>
            </a:r>
            <a:r>
              <a:rPr lang="en-US" sz="2800" err="1"/>
              <a:t>radovi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130A1-3477-CA7D-9357-083E180A2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4313" y="555931"/>
            <a:ext cx="2563588" cy="826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dirty="0"/>
              <a:t>3D model</a:t>
            </a:r>
          </a:p>
        </p:txBody>
      </p:sp>
      <p:pic>
        <p:nvPicPr>
          <p:cNvPr id="6" name="Picture 5" descr="A white structure on a red surface&#10;&#10;Description automatically generated">
            <a:extLst>
              <a:ext uri="{FF2B5EF4-FFF2-40B4-BE49-F238E27FC236}">
                <a16:creationId xmlns:a16="http://schemas.microsoft.com/office/drawing/2014/main" id="{92171CAE-93D0-FA00-9A87-CF9D672ED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55" t="-353" b="8834"/>
          <a:stretch/>
        </p:blipFill>
        <p:spPr>
          <a:xfrm rot="5400000">
            <a:off x="6613073" y="2141764"/>
            <a:ext cx="4147457" cy="3945610"/>
          </a:xfrm>
          <a:prstGeom prst="rect">
            <a:avLst/>
          </a:prstGeom>
        </p:spPr>
      </p:pic>
      <p:pic>
        <p:nvPicPr>
          <p:cNvPr id="7" name="Picture 6" descr="A model of a building on a table&#10;&#10;Description automatically generated">
            <a:extLst>
              <a:ext uri="{FF2B5EF4-FFF2-40B4-BE49-F238E27FC236}">
                <a16:creationId xmlns:a16="http://schemas.microsoft.com/office/drawing/2014/main" id="{5CC18ABB-6212-3BF4-A9D3-D96EA8BDB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1" t="548" r="-199" b="-265"/>
          <a:stretch/>
        </p:blipFill>
        <p:spPr>
          <a:xfrm>
            <a:off x="1785257" y="2079931"/>
            <a:ext cx="4133898" cy="4103159"/>
          </a:xfrm>
          <a:prstGeom prst="rect">
            <a:avLst/>
          </a:prstGeom>
        </p:spPr>
      </p:pic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2F534BEF-B59E-6B62-2590-BB2CD8EA16DB}"/>
              </a:ext>
            </a:extLst>
          </p:cNvPr>
          <p:cNvSpPr/>
          <p:nvPr/>
        </p:nvSpPr>
        <p:spPr>
          <a:xfrm>
            <a:off x="0" y="5301342"/>
            <a:ext cx="3048000" cy="1556656"/>
          </a:xfrm>
          <a:prstGeom prst="snip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err="1">
                <a:solidFill>
                  <a:schemeClr val="tx1"/>
                </a:solidFill>
              </a:rPr>
              <a:t>Glorijet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na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err="1">
                <a:solidFill>
                  <a:schemeClr val="tx1"/>
                </a:solidFill>
              </a:rPr>
              <a:t>Sustipanu</a:t>
            </a:r>
            <a:endParaRPr lang="en-US" sz="240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-Kristabel </a:t>
            </a:r>
            <a:r>
              <a:rPr lang="en-US" sz="2400" err="1">
                <a:solidFill>
                  <a:schemeClr val="tx1"/>
                </a:solidFill>
              </a:rPr>
              <a:t>Pavetiček</a:t>
            </a:r>
            <a:r>
              <a:rPr lang="en-US" sz="2400" dirty="0">
                <a:solidFill>
                  <a:schemeClr val="tx1"/>
                </a:solidFill>
              </a:rPr>
              <a:t> 8.a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894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1FB7DE9-F562-4290-99B7-8C2189D6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354F8A8-7D5A-4944-8B6C-36BBF5C0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3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79808-3A94-0AE4-87D8-C50EC25EF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3687878"/>
            <a:ext cx="8115299" cy="12654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cap="all" spc="300" baseline="0" dirty="0">
                <a:latin typeface="+mj-lt"/>
                <a:ea typeface="+mj-ea"/>
                <a:cs typeface="+mj-cs"/>
              </a:rPr>
              <a:t>HVALA NA SLUŠANJU!</a:t>
            </a:r>
            <a:br>
              <a:rPr lang="en-US" sz="36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cap="all" spc="300" baseline="0" dirty="0">
                <a:latin typeface="+mj-lt"/>
                <a:ea typeface="+mj-ea"/>
                <a:cs typeface="+mj-cs"/>
              </a:rPr>
              <a:t>-Kristabel Pavetiček 8.a</a:t>
            </a:r>
          </a:p>
        </p:txBody>
      </p:sp>
      <p:pic>
        <p:nvPicPr>
          <p:cNvPr id="4" name="Content Placeholder 3" descr="A yellow emoji with two thumbs up&#10;&#10;Description automatically generated">
            <a:extLst>
              <a:ext uri="{FF2B5EF4-FFF2-40B4-BE49-F238E27FC236}">
                <a16:creationId xmlns:a16="http://schemas.microsoft.com/office/drawing/2014/main" id="{E7D3B4CC-E357-4840-C56D-B2A12E2F5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506" t="-2392" r="-1506" b="-3828"/>
          <a:stretch/>
        </p:blipFill>
        <p:spPr>
          <a:xfrm>
            <a:off x="4052779" y="954881"/>
            <a:ext cx="4072391" cy="263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5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F31E91-413B-4228-A084-DEA389C83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22666B-0080-40D6-8D7E-FC8EAF5E8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6105098" cy="6857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9D92D-D066-109A-1512-C846FC71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06" y="182621"/>
            <a:ext cx="2906114" cy="7413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Impact"/>
              </a:rPr>
              <a:t>Toni </a:t>
            </a:r>
            <a:r>
              <a:rPr lang="en-US" err="1">
                <a:latin typeface="Impact"/>
              </a:rPr>
              <a:t>milun</a:t>
            </a:r>
            <a:endParaRPr lang="en-US">
              <a:latin typeface="Impact"/>
            </a:endParaRPr>
          </a:p>
        </p:txBody>
      </p:sp>
      <p:pic>
        <p:nvPicPr>
          <p:cNvPr id="4" name="Content Placeholder 3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57A2C3ED-1492-F5FA-2545-0EE61935E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2" r="12562"/>
          <a:stretch/>
        </p:blipFill>
        <p:spPr>
          <a:xfrm>
            <a:off x="8599056" y="101600"/>
            <a:ext cx="3390900" cy="411480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B302DE-04ED-71C0-4827-3E4A122BF090}"/>
              </a:ext>
            </a:extLst>
          </p:cNvPr>
          <p:cNvSpPr/>
          <p:nvPr/>
        </p:nvSpPr>
        <p:spPr>
          <a:xfrm>
            <a:off x="196994" y="2644990"/>
            <a:ext cx="5705978" cy="410224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A school building with a flag on top&#10;&#10;Description automatically generated">
            <a:extLst>
              <a:ext uri="{FF2B5EF4-FFF2-40B4-BE49-F238E27FC236}">
                <a16:creationId xmlns:a16="http://schemas.microsoft.com/office/drawing/2014/main" id="{18DC4FA2-2D5A-EB0E-E79D-B331C52A7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97467" y="4135795"/>
            <a:ext cx="2417619" cy="250998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6DBDB8-E9FF-8046-EAD2-098746B95F60}"/>
              </a:ext>
            </a:extLst>
          </p:cNvPr>
          <p:cNvSpPr/>
          <p:nvPr/>
        </p:nvSpPr>
        <p:spPr>
          <a:xfrm>
            <a:off x="1535544" y="1143000"/>
            <a:ext cx="3048000" cy="1143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err="1">
                <a:latin typeface="Cooper Black"/>
              </a:rPr>
              <a:t>Školovanje</a:t>
            </a:r>
            <a:endParaRPr lang="en-US" sz="3200">
              <a:latin typeface="Cooper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E36264-6099-CDBD-3333-D33B95BD22CC}"/>
              </a:ext>
            </a:extLst>
          </p:cNvPr>
          <p:cNvSpPr txBox="1"/>
          <p:nvPr/>
        </p:nvSpPr>
        <p:spPr>
          <a:xfrm>
            <a:off x="323273" y="3532908"/>
            <a:ext cx="5437908" cy="2325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err="1">
                <a:latin typeface="Cooper Black"/>
              </a:rPr>
              <a:t>Osnovna</a:t>
            </a:r>
            <a:r>
              <a:rPr lang="en-US" sz="2400" dirty="0">
                <a:latin typeface="Cooper Black"/>
              </a:rPr>
              <a:t> I </a:t>
            </a:r>
            <a:r>
              <a:rPr lang="en-US" sz="2400" err="1">
                <a:latin typeface="Cooper Black"/>
              </a:rPr>
              <a:t>srednja</a:t>
            </a:r>
            <a:r>
              <a:rPr lang="en-US" sz="2400" dirty="0">
                <a:latin typeface="Cooper Black"/>
              </a:rPr>
              <a:t> </a:t>
            </a:r>
            <a:r>
              <a:rPr lang="en-US" sz="2400" err="1">
                <a:latin typeface="Cooper Black"/>
              </a:rPr>
              <a:t>škola</a:t>
            </a:r>
            <a:r>
              <a:rPr lang="en-US" sz="2400" dirty="0">
                <a:latin typeface="Cooper Black"/>
              </a:rPr>
              <a:t>: Split</a:t>
            </a:r>
          </a:p>
          <a:p>
            <a:pPr marL="285750" indent="-285750">
              <a:buFont typeface="Arial"/>
              <a:buChar char="•"/>
            </a:pPr>
            <a:r>
              <a:rPr lang="en-US" sz="2400" err="1">
                <a:latin typeface="Cooper Black"/>
              </a:rPr>
              <a:t>Fakultet</a:t>
            </a:r>
            <a:r>
              <a:rPr lang="en-US" sz="2400" dirty="0">
                <a:latin typeface="Cooper Black"/>
              </a:rPr>
              <a:t>: PMF </a:t>
            </a:r>
          </a:p>
          <a:p>
            <a:pPr marL="285750" indent="-285750">
              <a:buFont typeface="Arial"/>
              <a:buChar char="•"/>
            </a:pPr>
            <a:r>
              <a:rPr lang="en-US" sz="2400" err="1">
                <a:latin typeface="Cooper Black"/>
              </a:rPr>
              <a:t>Diplomira</a:t>
            </a:r>
            <a:r>
              <a:rPr lang="en-US" sz="2400" dirty="0">
                <a:latin typeface="Cooper Black"/>
              </a:rPr>
              <a:t> 1999.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 dirty="0">
                <a:latin typeface="Cooper Black"/>
                <a:cs typeface="Calibri"/>
              </a:rPr>
              <a:t>2012. </a:t>
            </a:r>
            <a:r>
              <a:rPr lang="en-US" sz="2400" err="1">
                <a:latin typeface="Cooper Black"/>
                <a:cs typeface="Calibri"/>
              </a:rPr>
              <a:t>završava</a:t>
            </a:r>
            <a:r>
              <a:rPr lang="en-US" sz="2400" dirty="0">
                <a:latin typeface="Cooper Black"/>
                <a:cs typeface="Calibri"/>
              </a:rPr>
              <a:t> </a:t>
            </a:r>
            <a:r>
              <a:rPr lang="en-US" sz="2400" err="1">
                <a:latin typeface="Cooper Black"/>
                <a:cs typeface="Calibri"/>
              </a:rPr>
              <a:t>studij</a:t>
            </a:r>
            <a:r>
              <a:rPr lang="en-US" sz="2400" dirty="0">
                <a:latin typeface="Cooper Black"/>
                <a:cs typeface="Calibri"/>
              </a:rPr>
              <a:t> </a:t>
            </a:r>
            <a:r>
              <a:rPr lang="en-US" sz="2400" err="1">
                <a:latin typeface="Cooper Black"/>
                <a:cs typeface="Calibri"/>
              </a:rPr>
              <a:t>Statističke</a:t>
            </a:r>
            <a:r>
              <a:rPr lang="en-US" sz="2400" dirty="0">
                <a:latin typeface="Cooper Black"/>
                <a:cs typeface="Calibri"/>
              </a:rPr>
              <a:t> </a:t>
            </a:r>
            <a:r>
              <a:rPr lang="en-US" sz="2400" err="1">
                <a:latin typeface="Cooper Black"/>
                <a:cs typeface="Calibri"/>
              </a:rPr>
              <a:t>metode</a:t>
            </a:r>
            <a:r>
              <a:rPr lang="en-US" sz="2400" dirty="0">
                <a:latin typeface="Cooper Black"/>
                <a:cs typeface="Calibri"/>
              </a:rPr>
              <a:t> za </a:t>
            </a:r>
            <a:r>
              <a:rPr lang="en-US" sz="2400" err="1">
                <a:latin typeface="Cooper Black"/>
                <a:cs typeface="Calibri"/>
              </a:rPr>
              <a:t>ekonomske</a:t>
            </a:r>
            <a:r>
              <a:rPr lang="en-US" sz="2400" dirty="0">
                <a:latin typeface="Cooper Black"/>
                <a:cs typeface="Calibri"/>
              </a:rPr>
              <a:t> </a:t>
            </a:r>
            <a:r>
              <a:rPr lang="en-US" sz="2400" err="1">
                <a:latin typeface="Cooper Black"/>
                <a:cs typeface="Calibri"/>
              </a:rPr>
              <a:t>analize</a:t>
            </a:r>
            <a:r>
              <a:rPr lang="en-US" sz="2400" dirty="0">
                <a:latin typeface="Cooper Black"/>
                <a:cs typeface="Calibri"/>
              </a:rPr>
              <a:t> </a:t>
            </a:r>
            <a:r>
              <a:rPr lang="en-US" sz="2400" err="1">
                <a:latin typeface="Cooper Black"/>
                <a:cs typeface="Calibri"/>
              </a:rPr>
              <a:t>i</a:t>
            </a:r>
            <a:r>
              <a:rPr lang="en-US" sz="2400" dirty="0">
                <a:latin typeface="Cooper Black"/>
                <a:cs typeface="Calibri"/>
              </a:rPr>
              <a:t> </a:t>
            </a:r>
            <a:r>
              <a:rPr lang="en-US" sz="2400" err="1">
                <a:latin typeface="Cooper Black"/>
                <a:cs typeface="Calibri"/>
              </a:rPr>
              <a:t>programiranje</a:t>
            </a:r>
            <a:endParaRPr lang="en-US" sz="2400">
              <a:latin typeface="Cooper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075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F31E91-413B-4228-A084-DEA389C83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22666B-0080-40D6-8D7E-FC8EAF5E8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6105098" cy="6857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9D92D-D066-109A-1512-C846FC71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06" y="182621"/>
            <a:ext cx="2906114" cy="7413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Impact"/>
              </a:rPr>
              <a:t>Toni </a:t>
            </a:r>
            <a:r>
              <a:rPr lang="en-US" err="1">
                <a:latin typeface="Impact"/>
              </a:rPr>
              <a:t>milun</a:t>
            </a:r>
            <a:endParaRPr lang="en-US">
              <a:latin typeface="Impact"/>
            </a:endParaRPr>
          </a:p>
        </p:txBody>
      </p:sp>
      <p:pic>
        <p:nvPicPr>
          <p:cNvPr id="4" name="Content Placeholder 3" descr="A person smiling in front of a blue board&#10;&#10;Description automatically generated">
            <a:extLst>
              <a:ext uri="{FF2B5EF4-FFF2-40B4-BE49-F238E27FC236}">
                <a16:creationId xmlns:a16="http://schemas.microsoft.com/office/drawing/2014/main" id="{57A2C3ED-1492-F5FA-2545-0EE61935E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02" r="980" b="293"/>
          <a:stretch/>
        </p:blipFill>
        <p:spPr>
          <a:xfrm>
            <a:off x="8841510" y="182418"/>
            <a:ext cx="3190262" cy="391855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B302DE-04ED-71C0-4827-3E4A122BF090}"/>
              </a:ext>
            </a:extLst>
          </p:cNvPr>
          <p:cNvSpPr/>
          <p:nvPr/>
        </p:nvSpPr>
        <p:spPr>
          <a:xfrm>
            <a:off x="196994" y="2644990"/>
            <a:ext cx="5705978" cy="410224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hr-HR" sz="2400" kern="1200" dirty="0">
                <a:solidFill>
                  <a:schemeClr val="tx1"/>
                </a:solidFill>
                <a:latin typeface="Impact"/>
              </a:rPr>
              <a:t>Od 2001. do 2005.</a:t>
            </a:r>
            <a:r>
              <a:rPr lang="hr-HR" sz="2400" dirty="0">
                <a:solidFill>
                  <a:schemeClr val="tx1"/>
                </a:solidFill>
                <a:latin typeface="Impact"/>
              </a:rPr>
              <a:t> -</a:t>
            </a:r>
            <a:r>
              <a:rPr lang="hr-HR" sz="2400" kern="1200" dirty="0">
                <a:solidFill>
                  <a:schemeClr val="tx1"/>
                </a:solidFill>
                <a:latin typeface="Impact"/>
              </a:rPr>
              <a:t> Stručni suradnik matematike i fizike</a:t>
            </a:r>
          </a:p>
          <a:p>
            <a:pPr marL="342900" indent="-342900">
              <a:buFont typeface="Arial"/>
              <a:buChar char="•"/>
            </a:pPr>
            <a:r>
              <a:rPr lang="hr-HR" sz="2400" dirty="0">
                <a:solidFill>
                  <a:schemeClr val="tx1"/>
                </a:solidFill>
                <a:latin typeface="Impact"/>
              </a:rPr>
              <a:t>Nakon 2005. - Predaje matematiku na stručnom studiju u Splitu</a:t>
            </a:r>
          </a:p>
          <a:p>
            <a:pPr marL="342900" indent="-342900">
              <a:buFont typeface="Arial"/>
              <a:buChar char="•"/>
            </a:pPr>
            <a:r>
              <a:rPr lang="hr-HR" sz="2400" dirty="0">
                <a:solidFill>
                  <a:schemeClr val="tx1"/>
                </a:solidFill>
                <a:latin typeface="Impact"/>
              </a:rPr>
              <a:t>2011. - Nastanak njegove stranice sa preko 1700+ videozapisa</a:t>
            </a:r>
          </a:p>
          <a:p>
            <a:pPr marL="342900" indent="-342900">
              <a:buFont typeface="Arial"/>
              <a:buChar char="•"/>
            </a:pPr>
            <a:r>
              <a:rPr lang="hr-HR" sz="2400" dirty="0">
                <a:solidFill>
                  <a:schemeClr val="tx1"/>
                </a:solidFill>
                <a:latin typeface="Impact"/>
              </a:rPr>
              <a:t>2016. - početak rada u  Algebri</a:t>
            </a:r>
          </a:p>
        </p:txBody>
      </p:sp>
      <p:pic>
        <p:nvPicPr>
          <p:cNvPr id="7" name="Content Placeholder 6" descr="A person in a suit and tie&#10;&#10;Description automatically generated">
            <a:extLst>
              <a:ext uri="{FF2B5EF4-FFF2-40B4-BE49-F238E27FC236}">
                <a16:creationId xmlns:a16="http://schemas.microsoft.com/office/drawing/2014/main" id="{18DC4FA2-2D5A-EB0E-E79D-B331C52A7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396" r="1396"/>
          <a:stretch>
            <a:fillRect/>
          </a:stretch>
        </p:blipFill>
        <p:spPr>
          <a:xfrm>
            <a:off x="6366740" y="1584250"/>
            <a:ext cx="2175165" cy="51538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6DBDB8-E9FF-8046-EAD2-098746B95F60}"/>
              </a:ext>
            </a:extLst>
          </p:cNvPr>
          <p:cNvSpPr/>
          <p:nvPr/>
        </p:nvSpPr>
        <p:spPr>
          <a:xfrm>
            <a:off x="1535544" y="1143000"/>
            <a:ext cx="3048000" cy="1143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latin typeface="Cooper Black"/>
              </a:rPr>
              <a:t>Posao</a:t>
            </a:r>
          </a:p>
        </p:txBody>
      </p:sp>
    </p:spTree>
    <p:extLst>
      <p:ext uri="{BB962C8B-B14F-4D97-AF65-F5344CB8AC3E}">
        <p14:creationId xmlns:p14="http://schemas.microsoft.com/office/powerpoint/2010/main" val="3656365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F31E91-413B-4228-A084-DEA389C83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22666B-0080-40D6-8D7E-FC8EAF5E8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6105098" cy="685799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9D92D-D066-109A-1512-C846FC71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06" y="182621"/>
            <a:ext cx="2906114" cy="7413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Impact"/>
              </a:rPr>
              <a:t>Toni </a:t>
            </a:r>
            <a:r>
              <a:rPr lang="en-US" err="1">
                <a:latin typeface="Impact"/>
              </a:rPr>
              <a:t>milun</a:t>
            </a:r>
            <a:endParaRPr lang="en-US">
              <a:latin typeface="Impact"/>
            </a:endParaRPr>
          </a:p>
        </p:txBody>
      </p:sp>
      <p:pic>
        <p:nvPicPr>
          <p:cNvPr id="4" name="Content Placeholder 3" descr="A person in a suit pointing at something&#10;&#10;Description automatically generated">
            <a:extLst>
              <a:ext uri="{FF2B5EF4-FFF2-40B4-BE49-F238E27FC236}">
                <a16:creationId xmlns:a16="http://schemas.microsoft.com/office/drawing/2014/main" id="{57A2C3ED-1492-F5FA-2545-0EE61935E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92" r="22692"/>
          <a:stretch/>
        </p:blipFill>
        <p:spPr>
          <a:xfrm>
            <a:off x="6301509" y="43872"/>
            <a:ext cx="2739991" cy="3341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0B302DE-04ED-71C0-4827-3E4A122BF090}"/>
              </a:ext>
            </a:extLst>
          </p:cNvPr>
          <p:cNvSpPr/>
          <p:nvPr/>
        </p:nvSpPr>
        <p:spPr>
          <a:xfrm>
            <a:off x="196994" y="2633445"/>
            <a:ext cx="5775250" cy="410224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42900" indent="-342900">
              <a:buFont typeface="Arial"/>
              <a:buChar char="•"/>
            </a:pPr>
            <a:r>
              <a:rPr lang="hr-HR" sz="2400" dirty="0">
                <a:solidFill>
                  <a:schemeClr val="tx1"/>
                </a:solidFill>
                <a:latin typeface="Impact"/>
              </a:rPr>
              <a:t>2012. - ponos hrvatske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Impact"/>
                <a:cs typeface="Calibri"/>
              </a:rPr>
              <a:t>Akademija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Impact"/>
                <a:cs typeface="Calibri"/>
              </a:rPr>
              <a:t>Zagrebačke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Impact"/>
                <a:cs typeface="Calibri"/>
              </a:rPr>
              <a:t>burze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 za </a:t>
            </a:r>
            <a:r>
              <a:rPr lang="en-US" sz="2400" dirty="0" err="1">
                <a:solidFill>
                  <a:schemeClr val="tx1"/>
                </a:solidFill>
                <a:latin typeface="Impact"/>
                <a:cs typeface="Calibri"/>
              </a:rPr>
              <a:t>izniman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Impact"/>
                <a:cs typeface="Calibri"/>
              </a:rPr>
              <a:t>doprinos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Impact"/>
                <a:cs typeface="Calibri"/>
              </a:rPr>
              <a:t>izobrazbi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 o </a:t>
            </a:r>
            <a:r>
              <a:rPr lang="en-US" sz="2400" dirty="0" err="1">
                <a:solidFill>
                  <a:schemeClr val="tx1"/>
                </a:solidFill>
                <a:latin typeface="Impact"/>
                <a:cs typeface="Calibri"/>
              </a:rPr>
              <a:t>tržištu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Impact"/>
                <a:cs typeface="Calibri"/>
              </a:rPr>
              <a:t>kapitala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 </a:t>
            </a:r>
            <a:endParaRPr lang="en-US" dirty="0">
              <a:solidFill>
                <a:schemeClr val="tx1"/>
              </a:solidFill>
              <a:latin typeface="Gill Sans MT"/>
              <a:cs typeface="Calibri"/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 za 2016.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400" err="1">
                <a:solidFill>
                  <a:schemeClr val="tx1"/>
                </a:solidFill>
                <a:latin typeface="Impact"/>
                <a:cs typeface="Calibri"/>
              </a:rPr>
              <a:t>Nominiran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 za </a:t>
            </a:r>
            <a:r>
              <a:rPr lang="en-US" sz="2400" err="1">
                <a:solidFill>
                  <a:schemeClr val="tx1"/>
                </a:solidFill>
                <a:latin typeface="Impact"/>
                <a:cs typeface="Calibri"/>
              </a:rPr>
              <a:t>Večernjakovu</a:t>
            </a:r>
            <a:r>
              <a:rPr lang="en-US" sz="2400" dirty="0">
                <a:solidFill>
                  <a:schemeClr val="tx1"/>
                </a:solidFill>
                <a:latin typeface="Impact"/>
                <a:cs typeface="Calibri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Impact"/>
                <a:cs typeface="Calibri"/>
              </a:rPr>
              <a:t>ružu</a:t>
            </a:r>
            <a:endParaRPr lang="en-US" sz="2400">
              <a:solidFill>
                <a:schemeClr val="tx1"/>
              </a:solidFill>
              <a:latin typeface="Impact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hr-HR" sz="2400" dirty="0">
              <a:solidFill>
                <a:schemeClr val="tx1"/>
              </a:solidFill>
              <a:latin typeface="Impact"/>
            </a:endParaRPr>
          </a:p>
        </p:txBody>
      </p:sp>
      <p:pic>
        <p:nvPicPr>
          <p:cNvPr id="7" name="Content Placeholder 6" descr="A close-up of a trophy&#10;&#10;Description automatically generated">
            <a:extLst>
              <a:ext uri="{FF2B5EF4-FFF2-40B4-BE49-F238E27FC236}">
                <a16:creationId xmlns:a16="http://schemas.microsoft.com/office/drawing/2014/main" id="{18DC4FA2-2D5A-EB0E-E79D-B331C52A70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30" r="2630"/>
          <a:stretch/>
        </p:blipFill>
        <p:spPr>
          <a:xfrm>
            <a:off x="8791286" y="3431523"/>
            <a:ext cx="3406543" cy="33043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6DBDB8-E9FF-8046-EAD2-098746B95F60}"/>
              </a:ext>
            </a:extLst>
          </p:cNvPr>
          <p:cNvSpPr/>
          <p:nvPr/>
        </p:nvSpPr>
        <p:spPr>
          <a:xfrm>
            <a:off x="1535544" y="1143000"/>
            <a:ext cx="3048000" cy="1143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err="1">
                <a:latin typeface="Elephant Pro"/>
              </a:rPr>
              <a:t>Postignuća</a:t>
            </a:r>
            <a:endParaRPr lang="en-US" sz="3200">
              <a:latin typeface="Elephant Pro"/>
            </a:endParaRPr>
          </a:p>
        </p:txBody>
      </p:sp>
    </p:spTree>
    <p:extLst>
      <p:ext uri="{BB962C8B-B14F-4D97-AF65-F5344CB8AC3E}">
        <p14:creationId xmlns:p14="http://schemas.microsoft.com/office/powerpoint/2010/main" val="3584180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003B9E-F03F-6C62-3270-934312127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4712" y="381721"/>
            <a:ext cx="5793581" cy="5793581"/>
          </a:xfrm>
        </p:spPr>
      </p:pic>
    </p:spTree>
    <p:extLst>
      <p:ext uri="{BB962C8B-B14F-4D97-AF65-F5344CB8AC3E}">
        <p14:creationId xmlns:p14="http://schemas.microsoft.com/office/powerpoint/2010/main" val="15734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DEB908-D1CD-4F2D-8E11-147CE2779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AD737C-E656-4AA4-816A-3E6836ED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0" y="685800"/>
            <a:ext cx="6743700" cy="548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AA125-E616-3FE9-AD21-4BE999A9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6345" y="1262185"/>
            <a:ext cx="5580183" cy="61710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Elephant Pro"/>
              </a:rPr>
              <a:t>Vicko </a:t>
            </a:r>
            <a:r>
              <a:rPr lang="en-US" err="1">
                <a:latin typeface="Elephant Pro"/>
              </a:rPr>
              <a:t>andrić</a:t>
            </a:r>
            <a:endParaRPr lang="en-US">
              <a:latin typeface="Elephant Pro"/>
            </a:endParaRPr>
          </a:p>
        </p:txBody>
      </p:sp>
      <p:pic>
        <p:nvPicPr>
          <p:cNvPr id="4" name="Content Placeholder 3" descr="A silver coin with a face on it&#10;&#10;Description automatically generated">
            <a:extLst>
              <a:ext uri="{FF2B5EF4-FFF2-40B4-BE49-F238E27FC236}">
                <a16:creationId xmlns:a16="http://schemas.microsoft.com/office/drawing/2014/main" id="{A2971BEC-2393-F180-DFE0-61F65B450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1" y="1881901"/>
            <a:ext cx="4379656" cy="3224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 descr="A black and orange bubble with a letter i in it&#10;&#10;Description automatically generated">
            <a:extLst>
              <a:ext uri="{FF2B5EF4-FFF2-40B4-BE49-F238E27FC236}">
                <a16:creationId xmlns:a16="http://schemas.microsoft.com/office/drawing/2014/main" id="{054BFA3A-0B64-E756-DA19-71C12A120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200000">
            <a:off x="2747193" y="59077"/>
            <a:ext cx="1888332" cy="19002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114C8-1A93-F952-1E7A-11BD85E0DA6B}"/>
              </a:ext>
            </a:extLst>
          </p:cNvPr>
          <p:cNvSpPr txBox="1"/>
          <p:nvPr/>
        </p:nvSpPr>
        <p:spPr>
          <a:xfrm>
            <a:off x="5008789" y="2741158"/>
            <a:ext cx="6226968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err="1"/>
              <a:t>Rođenje</a:t>
            </a:r>
            <a:r>
              <a:rPr lang="en-US" sz="2800" dirty="0"/>
              <a:t>:  Trogir, 23.03.1793.</a:t>
            </a:r>
          </a:p>
          <a:p>
            <a:pPr marL="285750" indent="-285750">
              <a:buFont typeface="Arial"/>
              <a:buChar char="•"/>
            </a:pPr>
            <a:r>
              <a:rPr lang="en-US" sz="2800" err="1"/>
              <a:t>Preminuo</a:t>
            </a:r>
            <a:r>
              <a:rPr lang="en-US" sz="2800" dirty="0"/>
              <a:t>:  Split, 15. 01. 1866.</a:t>
            </a:r>
          </a:p>
          <a:p>
            <a:pPr marL="285750" indent="-285750">
              <a:buFont typeface="Arial"/>
              <a:buChar char="•"/>
            </a:pPr>
            <a:r>
              <a:rPr lang="en-US" sz="2800" err="1"/>
              <a:t>Roditelji</a:t>
            </a:r>
            <a:r>
              <a:rPr lang="en-US" sz="2800" dirty="0"/>
              <a:t>:  </a:t>
            </a:r>
            <a:r>
              <a:rPr lang="en-US" sz="2800" err="1"/>
              <a:t>Otac</a:t>
            </a:r>
            <a:r>
              <a:rPr lang="en-US" sz="2800" dirty="0"/>
              <a:t> Josip I </a:t>
            </a:r>
            <a:r>
              <a:rPr lang="en-US" sz="2800" err="1"/>
              <a:t>majka</a:t>
            </a:r>
            <a:r>
              <a:rPr lang="en-US" sz="2800" dirty="0"/>
              <a:t> Antica </a:t>
            </a:r>
          </a:p>
        </p:txBody>
      </p:sp>
    </p:spTree>
    <p:extLst>
      <p:ext uri="{BB962C8B-B14F-4D97-AF65-F5344CB8AC3E}">
        <p14:creationId xmlns:p14="http://schemas.microsoft.com/office/powerpoint/2010/main" val="46188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DEB908-D1CD-4F2D-8E11-147CE2779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FCE28A-EF8C-630F-7C6C-F1524C6506BD}"/>
              </a:ext>
            </a:extLst>
          </p:cNvPr>
          <p:cNvSpPr/>
          <p:nvPr/>
        </p:nvSpPr>
        <p:spPr>
          <a:xfrm>
            <a:off x="206828" y="304799"/>
            <a:ext cx="3864427" cy="12845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AA125-E616-3FE9-AD21-4BE999A9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0" y="539820"/>
            <a:ext cx="3631641" cy="8057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Elephant Pro"/>
              </a:rPr>
              <a:t>Vicko </a:t>
            </a:r>
            <a:r>
              <a:rPr lang="en-US" err="1">
                <a:latin typeface="Elephant Pro"/>
              </a:rPr>
              <a:t>andrić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9A37DD-8148-CB8E-B50A-EE3FAABF9489}"/>
              </a:ext>
            </a:extLst>
          </p:cNvPr>
          <p:cNvSpPr/>
          <p:nvPr/>
        </p:nvSpPr>
        <p:spPr>
          <a:xfrm>
            <a:off x="5018313" y="1719942"/>
            <a:ext cx="6542314" cy="47461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0F797C33-F13A-5931-E996-0A2F5B6ED5BB}"/>
              </a:ext>
            </a:extLst>
          </p:cNvPr>
          <p:cNvSpPr/>
          <p:nvPr/>
        </p:nvSpPr>
        <p:spPr>
          <a:xfrm>
            <a:off x="6313714" y="141513"/>
            <a:ext cx="3940628" cy="1611085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7B663-F8A4-646C-0C50-8FDBD00D07F8}"/>
              </a:ext>
            </a:extLst>
          </p:cNvPr>
          <p:cNvSpPr txBox="1"/>
          <p:nvPr/>
        </p:nvSpPr>
        <p:spPr>
          <a:xfrm>
            <a:off x="7064829" y="685799"/>
            <a:ext cx="24384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err="1">
                <a:solidFill>
                  <a:schemeClr val="tx2">
                    <a:lumMod val="90000"/>
                    <a:lumOff val="10000"/>
                  </a:schemeClr>
                </a:solidFill>
                <a:latin typeface="Elephant Pro"/>
              </a:rPr>
              <a:t>Školovanje</a:t>
            </a:r>
            <a:endParaRPr lang="en-US" sz="2800">
              <a:solidFill>
                <a:schemeClr val="tx2">
                  <a:lumMod val="90000"/>
                  <a:lumOff val="10000"/>
                </a:schemeClr>
              </a:solidFill>
              <a:latin typeface="Elephant Pro"/>
            </a:endParaRPr>
          </a:p>
        </p:txBody>
      </p:sp>
      <p:pic>
        <p:nvPicPr>
          <p:cNvPr id="16" name="Picture 15" descr="A yellow smiley face wearing glasses&#10;&#10;Description automatically generated">
            <a:extLst>
              <a:ext uri="{FF2B5EF4-FFF2-40B4-BE49-F238E27FC236}">
                <a16:creationId xmlns:a16="http://schemas.microsoft.com/office/drawing/2014/main" id="{5F82DF35-4CFE-D57E-E4B2-775AEFDD6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07" y="2598964"/>
            <a:ext cx="3597728" cy="35650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07AAAC-2254-964F-BE8D-35FE068BA51C}"/>
              </a:ext>
            </a:extLst>
          </p:cNvPr>
          <p:cNvSpPr txBox="1"/>
          <p:nvPr/>
        </p:nvSpPr>
        <p:spPr>
          <a:xfrm>
            <a:off x="5464628" y="1937657"/>
            <a:ext cx="5802085" cy="42996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hr-H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Trebuchet MS"/>
                <a:cs typeface="Calibri"/>
              </a:rPr>
              <a:t>1803. do 1807. godine pohađao je nadbiskupsku gimnaziju</a:t>
            </a:r>
            <a:endParaRPr lang="en-US" sz="3200">
              <a:solidFill>
                <a:schemeClr val="tx2">
                  <a:lumMod val="90000"/>
                  <a:lumOff val="10000"/>
                </a:schemeClr>
              </a:solidFill>
              <a:latin typeface="Trebuchet MS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hr-H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Trebuchet MS"/>
                <a:cs typeface="Calibri"/>
              </a:rPr>
              <a:t>Od jeseni 1807. do 1810. godine Vicko je prolazio zadarski licej</a:t>
            </a:r>
            <a:endParaRPr lang="en-US" sz="3200">
              <a:solidFill>
                <a:schemeClr val="tx2">
                  <a:lumMod val="90000"/>
                  <a:lumOff val="10000"/>
                </a:schemeClr>
              </a:solidFill>
              <a:latin typeface="Trebuchet MS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hr-HR" sz="3200" err="1">
                <a:solidFill>
                  <a:schemeClr val="tx2">
                    <a:lumMod val="90000"/>
                    <a:lumOff val="10000"/>
                  </a:schemeClr>
                </a:solidFill>
                <a:latin typeface="Trebuchet MS"/>
                <a:cs typeface="Calibri"/>
              </a:rPr>
              <a:t>Liceo</a:t>
            </a:r>
            <a:r>
              <a:rPr lang="hr-H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Trebuchet MS"/>
                <a:cs typeface="Calibri"/>
              </a:rPr>
              <a:t> di Zara</a:t>
            </a:r>
            <a:endParaRPr lang="en-US" sz="3200">
              <a:solidFill>
                <a:schemeClr val="tx2">
                  <a:lumMod val="90000"/>
                  <a:lumOff val="10000"/>
                </a:schemeClr>
              </a:solidFill>
              <a:latin typeface="Trebuchet MS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hr-H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Trebuchet MS"/>
                <a:cs typeface="Calibri"/>
              </a:rPr>
              <a:t>Profesor </a:t>
            </a:r>
            <a:r>
              <a:rPr lang="hr-HR" sz="3200" err="1">
                <a:solidFill>
                  <a:schemeClr val="tx2">
                    <a:lumMod val="90000"/>
                    <a:lumOff val="10000"/>
                  </a:schemeClr>
                </a:solidFill>
                <a:latin typeface="Trebuchet MS"/>
                <a:cs typeface="Calibri"/>
              </a:rPr>
              <a:t>Basilio</a:t>
            </a:r>
            <a:r>
              <a:rPr lang="hr-HR" sz="3200" dirty="0">
                <a:solidFill>
                  <a:schemeClr val="tx2">
                    <a:lumMod val="90000"/>
                    <a:lumOff val="10000"/>
                  </a:schemeClr>
                </a:solidFill>
                <a:latin typeface="Trebuchet MS"/>
                <a:cs typeface="Calibri"/>
              </a:rPr>
              <a:t> </a:t>
            </a:r>
            <a:r>
              <a:rPr lang="hr-HR" sz="3200" err="1">
                <a:solidFill>
                  <a:schemeClr val="tx2">
                    <a:lumMod val="90000"/>
                    <a:lumOff val="10000"/>
                  </a:schemeClr>
                </a:solidFill>
                <a:latin typeface="Trebuchet MS"/>
                <a:cs typeface="Calibri"/>
              </a:rPr>
              <a:t>Mazzoni</a:t>
            </a:r>
            <a:endParaRPr lang="sr-Latn-RS" sz="3200" err="1">
              <a:solidFill>
                <a:schemeClr val="tx2">
                  <a:lumMod val="90000"/>
                  <a:lumOff val="10000"/>
                </a:schemeClr>
              </a:solidFill>
              <a:latin typeface="Trebuchet MS"/>
              <a:cs typeface="Calibri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10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DEB908-D1CD-4F2D-8E11-147CE2779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3FCE28A-EF8C-630F-7C6C-F1524C6506BD}"/>
              </a:ext>
            </a:extLst>
          </p:cNvPr>
          <p:cNvSpPr/>
          <p:nvPr/>
        </p:nvSpPr>
        <p:spPr>
          <a:xfrm>
            <a:off x="314290" y="304799"/>
            <a:ext cx="3864427" cy="128451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AA125-E616-3FE9-AD21-4BE999A96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262" y="539820"/>
            <a:ext cx="3631641" cy="8057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Elephant Pro"/>
              </a:rPr>
              <a:t>Vicko </a:t>
            </a:r>
            <a:r>
              <a:rPr lang="en-US" err="1">
                <a:latin typeface="Elephant Pro"/>
              </a:rPr>
              <a:t>andrić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9A37DD-8148-CB8E-B50A-EE3FAABF9489}"/>
              </a:ext>
            </a:extLst>
          </p:cNvPr>
          <p:cNvSpPr/>
          <p:nvPr/>
        </p:nvSpPr>
        <p:spPr>
          <a:xfrm>
            <a:off x="5018313" y="1719942"/>
            <a:ext cx="6542314" cy="47461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0F797C33-F13A-5931-E996-0A2F5B6ED5BB}"/>
              </a:ext>
            </a:extLst>
          </p:cNvPr>
          <p:cNvSpPr/>
          <p:nvPr/>
        </p:nvSpPr>
        <p:spPr>
          <a:xfrm>
            <a:off x="6313714" y="141513"/>
            <a:ext cx="3940628" cy="1611085"/>
          </a:xfrm>
          <a:prstGeom prst="round2Same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7B663-F8A4-646C-0C50-8FDBD00D07F8}"/>
              </a:ext>
            </a:extLst>
          </p:cNvPr>
          <p:cNvSpPr txBox="1"/>
          <p:nvPr/>
        </p:nvSpPr>
        <p:spPr>
          <a:xfrm>
            <a:off x="6466115" y="685799"/>
            <a:ext cx="36358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Elephant Pro"/>
              </a:rPr>
              <a:t>Sveučilište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Elephant Pro"/>
              </a:rPr>
              <a:t> u Rimu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07AAAC-2254-964F-BE8D-35FE068BA51C}"/>
              </a:ext>
            </a:extLst>
          </p:cNvPr>
          <p:cNvSpPr txBox="1"/>
          <p:nvPr/>
        </p:nvSpPr>
        <p:spPr>
          <a:xfrm>
            <a:off x="5497285" y="1752600"/>
            <a:ext cx="5802085" cy="47212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hr-HR" sz="3200">
                <a:solidFill>
                  <a:srgbClr val="000000"/>
                </a:solidFill>
                <a:latin typeface="Trebuchet MS"/>
                <a:cs typeface="Calibri"/>
              </a:rPr>
              <a:t>Odlazi 1812. na školovanje u Rim</a:t>
            </a:r>
            <a:endParaRPr lang="en-US" sz="3200">
              <a:solidFill>
                <a:srgbClr val="000000"/>
              </a:solidFill>
              <a:latin typeface="Trebuchet MS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hr-HR" sz="3200">
                <a:solidFill>
                  <a:srgbClr val="000000"/>
                </a:solidFill>
                <a:latin typeface="Trebuchet MS"/>
                <a:cs typeface="Calibri"/>
              </a:rPr>
              <a:t>Ondje je upisao Sveučilište matematičkih nauka i Umjetničku akademiju Sv. Luke</a:t>
            </a:r>
            <a:endParaRPr lang="en-US" sz="3200">
              <a:solidFill>
                <a:srgbClr val="000000"/>
              </a:solidFill>
              <a:latin typeface="Trebuchet MS"/>
              <a:cs typeface="Calibri"/>
            </a:endParaRPr>
          </a:p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hr-HR" sz="3200" dirty="0">
                <a:solidFill>
                  <a:srgbClr val="000000"/>
                </a:solidFill>
                <a:latin typeface="Trebuchet MS"/>
                <a:cs typeface="Calibri"/>
              </a:rPr>
              <a:t>1816. godine Andrić </a:t>
            </a:r>
            <a:r>
              <a:rPr lang="hr-HR" sz="3200" err="1">
                <a:solidFill>
                  <a:srgbClr val="000000"/>
                </a:solidFill>
                <a:latin typeface="Trebuchet MS"/>
                <a:cs typeface="Calibri"/>
              </a:rPr>
              <a:t>steće</a:t>
            </a:r>
            <a:r>
              <a:rPr lang="hr-HR" sz="3200" dirty="0">
                <a:solidFill>
                  <a:srgbClr val="000000"/>
                </a:solidFill>
                <a:latin typeface="Trebuchet MS"/>
                <a:cs typeface="Calibri"/>
              </a:rPr>
              <a:t> zvanje arhitekta</a:t>
            </a:r>
            <a:endParaRPr lang="hr-HR" sz="3200" dirty="0">
              <a:latin typeface="Trebuchet MS"/>
            </a:endParaRPr>
          </a:p>
        </p:txBody>
      </p:sp>
      <p:pic>
        <p:nvPicPr>
          <p:cNvPr id="3" name="Picture 2" descr="A black and white image of a coliseum&#10;&#10;Description automatically generated">
            <a:extLst>
              <a:ext uri="{FF2B5EF4-FFF2-40B4-BE49-F238E27FC236}">
                <a16:creationId xmlns:a16="http://schemas.microsoft.com/office/drawing/2014/main" id="{108383C7-BF37-13EE-08D2-4F0BC355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86" y="1937657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0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lassicFram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ClassicFrameVTI</vt:lpstr>
      <vt:lpstr>Splitske znamenite osobe</vt:lpstr>
      <vt:lpstr>Toni milun</vt:lpstr>
      <vt:lpstr>Toni milun</vt:lpstr>
      <vt:lpstr>Toni milun</vt:lpstr>
      <vt:lpstr>Toni milun</vt:lpstr>
      <vt:lpstr>PowerPoint Presentation</vt:lpstr>
      <vt:lpstr>Vicko andrić</vt:lpstr>
      <vt:lpstr>Vicko andrić</vt:lpstr>
      <vt:lpstr>Vicko andrić</vt:lpstr>
      <vt:lpstr>Vicko andrić</vt:lpstr>
      <vt:lpstr>Vicko andrić</vt:lpstr>
      <vt:lpstr>Vicko andrić</vt:lpstr>
      <vt:lpstr>PowerPoint Presentation</vt:lpstr>
      <vt:lpstr>Ivan Ureman</vt:lpstr>
      <vt:lpstr>Ivan Ureman</vt:lpstr>
      <vt:lpstr>Ivan Ureman</vt:lpstr>
      <vt:lpstr>Ivan Ureman</vt:lpstr>
      <vt:lpstr>Ivan Ureman</vt:lpstr>
      <vt:lpstr>PowerPoint Presentation</vt:lpstr>
      <vt:lpstr>Učenički radovi</vt:lpstr>
      <vt:lpstr>Učenički radovi</vt:lpstr>
      <vt:lpstr>Učenički radovi</vt:lpstr>
      <vt:lpstr>Učenički radovi</vt:lpstr>
      <vt:lpstr>HVALA NA SLUŠANJU! -Kristabel Pavetiček 8.a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740</cp:revision>
  <dcterms:created xsi:type="dcterms:W3CDTF">2024-05-16T19:20:43Z</dcterms:created>
  <dcterms:modified xsi:type="dcterms:W3CDTF">2024-05-24T15:10:58Z</dcterms:modified>
</cp:coreProperties>
</file>